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66252" y="291026"/>
            <a:ext cx="2148840" cy="6997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62477" y="342711"/>
            <a:ext cx="16761460" cy="9600565"/>
          </a:xfrm>
          <a:custGeom>
            <a:avLst/>
            <a:gdLst/>
            <a:ahLst/>
            <a:cxnLst/>
            <a:rect l="l" t="t" r="r" b="b"/>
            <a:pathLst>
              <a:path w="16761460" h="9600565">
                <a:moveTo>
                  <a:pt x="8380709" y="9600349"/>
                </a:moveTo>
                <a:lnTo>
                  <a:pt x="0" y="9600349"/>
                </a:lnTo>
                <a:lnTo>
                  <a:pt x="0" y="0"/>
                </a:lnTo>
                <a:lnTo>
                  <a:pt x="16761363" y="0"/>
                </a:lnTo>
                <a:lnTo>
                  <a:pt x="16761363" y="9600349"/>
                </a:lnTo>
                <a:lnTo>
                  <a:pt x="8380709" y="9600349"/>
                </a:lnTo>
                <a:close/>
              </a:path>
            </a:pathLst>
          </a:custGeom>
          <a:ln w="187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62480" y="341998"/>
            <a:ext cx="16762094" cy="742315"/>
          </a:xfrm>
          <a:custGeom>
            <a:avLst/>
            <a:gdLst/>
            <a:ahLst/>
            <a:cxnLst/>
            <a:rect l="l" t="t" r="r" b="b"/>
            <a:pathLst>
              <a:path w="16762094" h="742315">
                <a:moveTo>
                  <a:pt x="8380745" y="742239"/>
                </a:moveTo>
                <a:lnTo>
                  <a:pt x="0" y="742239"/>
                </a:lnTo>
                <a:lnTo>
                  <a:pt x="0" y="0"/>
                </a:lnTo>
                <a:lnTo>
                  <a:pt x="16761475" y="0"/>
                </a:lnTo>
                <a:lnTo>
                  <a:pt x="16761475" y="742239"/>
                </a:lnTo>
                <a:lnTo>
                  <a:pt x="8380745" y="742239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999946" y="567404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634" y="0"/>
                </a:moveTo>
                <a:lnTo>
                  <a:pt x="225875" y="225354"/>
                </a:lnTo>
              </a:path>
              <a:path w="226059" h="225425">
                <a:moveTo>
                  <a:pt x="225240" y="0"/>
                </a:moveTo>
                <a:lnTo>
                  <a:pt x="0" y="225354"/>
                </a:lnTo>
              </a:path>
            </a:pathLst>
          </a:custGeom>
          <a:ln w="187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5929216" y="678979"/>
            <a:ext cx="320040" cy="20320"/>
          </a:xfrm>
          <a:custGeom>
            <a:avLst/>
            <a:gdLst/>
            <a:ahLst/>
            <a:cxnLst/>
            <a:rect l="l" t="t" r="r" b="b"/>
            <a:pathLst>
              <a:path w="320040" h="20320">
                <a:moveTo>
                  <a:pt x="319786" y="1435"/>
                </a:moveTo>
                <a:lnTo>
                  <a:pt x="0" y="0"/>
                </a:lnTo>
                <a:lnTo>
                  <a:pt x="0" y="18707"/>
                </a:lnTo>
                <a:lnTo>
                  <a:pt x="319659" y="20154"/>
                </a:lnTo>
                <a:lnTo>
                  <a:pt x="319786" y="1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6512413" y="567359"/>
            <a:ext cx="224790" cy="224790"/>
          </a:xfrm>
          <a:custGeom>
            <a:avLst/>
            <a:gdLst/>
            <a:ahLst/>
            <a:cxnLst/>
            <a:rect l="l" t="t" r="r" b="b"/>
            <a:pathLst>
              <a:path w="224790" h="224790">
                <a:moveTo>
                  <a:pt x="112395" y="224612"/>
                </a:moveTo>
                <a:lnTo>
                  <a:pt x="0" y="224612"/>
                </a:lnTo>
                <a:lnTo>
                  <a:pt x="0" y="0"/>
                </a:lnTo>
                <a:lnTo>
                  <a:pt x="224663" y="0"/>
                </a:lnTo>
                <a:lnTo>
                  <a:pt x="224663" y="224612"/>
                </a:lnTo>
                <a:lnTo>
                  <a:pt x="112395" y="2246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2064" y="104324"/>
            <a:ext cx="8183245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51837" y="2238667"/>
            <a:ext cx="8039100" cy="5688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9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0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1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2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3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42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9545" y="1411211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86" y="1435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19659" y="20167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57407" y="2206314"/>
            <a:ext cx="12123420" cy="113093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75"/>
              </a:spcBef>
              <a:tabLst>
                <a:tab pos="1511935" algn="l"/>
                <a:tab pos="2376170" algn="l"/>
                <a:tab pos="5616575" algn="l"/>
                <a:tab pos="6264275" algn="l"/>
                <a:tab pos="9504680" algn="l"/>
                <a:tab pos="10368915" algn="l"/>
              </a:tabLst>
            </a:pPr>
            <a:r>
              <a:rPr sz="3150" spc="-335" dirty="0">
                <a:latin typeface="Microsoft Sans Serif"/>
                <a:cs typeface="Microsoft Sans Serif"/>
              </a:rPr>
              <a:t>DESIGN</a:t>
            </a:r>
            <a:r>
              <a:rPr sz="3150" dirty="0">
                <a:latin typeface="Microsoft Sans Serif"/>
                <a:cs typeface="Microsoft Sans Serif"/>
              </a:rPr>
              <a:t>	</a:t>
            </a:r>
            <a:r>
              <a:rPr sz="3150" spc="-560" dirty="0">
                <a:latin typeface="Microsoft Sans Serif"/>
                <a:cs typeface="Microsoft Sans Serif"/>
              </a:rPr>
              <a:t>AND</a:t>
            </a:r>
            <a:r>
              <a:rPr sz="3150" dirty="0">
                <a:latin typeface="Microsoft Sans Serif"/>
                <a:cs typeface="Microsoft Sans Serif"/>
              </a:rPr>
              <a:t>	</a:t>
            </a:r>
            <a:r>
              <a:rPr sz="3150" spc="-310" dirty="0">
                <a:latin typeface="Microsoft Sans Serif"/>
                <a:cs typeface="Microsoft Sans Serif"/>
              </a:rPr>
              <a:t>IMPLEMENTATION</a:t>
            </a:r>
            <a:r>
              <a:rPr sz="3150" dirty="0">
                <a:latin typeface="Microsoft Sans Serif"/>
                <a:cs typeface="Microsoft Sans Serif"/>
              </a:rPr>
              <a:t>	</a:t>
            </a:r>
            <a:r>
              <a:rPr sz="3150" spc="-530" dirty="0">
                <a:latin typeface="Microsoft Sans Serif"/>
                <a:cs typeface="Microsoft Sans Serif"/>
              </a:rPr>
              <a:t>OF</a:t>
            </a:r>
            <a:r>
              <a:rPr sz="3150" dirty="0">
                <a:latin typeface="Microsoft Sans Serif"/>
                <a:cs typeface="Microsoft Sans Serif"/>
              </a:rPr>
              <a:t>	</a:t>
            </a:r>
            <a:r>
              <a:rPr sz="3150" spc="-10" dirty="0">
                <a:latin typeface="Microsoft Sans Serif"/>
                <a:cs typeface="Microsoft Sans Serif"/>
              </a:rPr>
              <a:t>DIGITALIZATION</a:t>
            </a:r>
            <a:r>
              <a:rPr sz="3150" dirty="0">
                <a:latin typeface="Microsoft Sans Serif"/>
                <a:cs typeface="Microsoft Sans Serif"/>
              </a:rPr>
              <a:t>	</a:t>
            </a:r>
            <a:r>
              <a:rPr sz="3150" spc="-560" dirty="0">
                <a:latin typeface="Microsoft Sans Serif"/>
                <a:cs typeface="Microsoft Sans Serif"/>
              </a:rPr>
              <a:t>AND</a:t>
            </a:r>
            <a:r>
              <a:rPr sz="3150" dirty="0">
                <a:latin typeface="Microsoft Sans Serif"/>
                <a:cs typeface="Microsoft Sans Serif"/>
              </a:rPr>
              <a:t>	</a:t>
            </a:r>
            <a:r>
              <a:rPr sz="3150" spc="-290" dirty="0">
                <a:latin typeface="Microsoft Sans Serif"/>
                <a:cs typeface="Microsoft Sans Serif"/>
              </a:rPr>
              <a:t>ARCHIVAL</a:t>
            </a:r>
            <a:endParaRPr sz="315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  <a:tabLst>
                <a:tab pos="1439545" algn="l"/>
                <a:tab pos="2673985" algn="l"/>
                <a:tab pos="4319905" algn="l"/>
                <a:tab pos="5965825" algn="l"/>
                <a:tab pos="6788784" algn="l"/>
                <a:tab pos="7817484" algn="l"/>
              </a:tabLst>
            </a:pPr>
            <a:r>
              <a:rPr sz="3000" spc="-465" dirty="0">
                <a:latin typeface="Microsoft Sans Serif"/>
                <a:cs typeface="Microsoft Sans Serif"/>
              </a:rPr>
              <a:t>SYSTEM</a:t>
            </a:r>
            <a:r>
              <a:rPr sz="3000" dirty="0">
                <a:latin typeface="Microsoft Sans Serif"/>
                <a:cs typeface="Microsoft Sans Serif"/>
              </a:rPr>
              <a:t>	</a:t>
            </a:r>
            <a:r>
              <a:rPr sz="3000" spc="-305" dirty="0">
                <a:latin typeface="Microsoft Sans Serif"/>
                <a:cs typeface="Microsoft Sans Serif"/>
              </a:rPr>
              <a:t>USING</a:t>
            </a:r>
            <a:r>
              <a:rPr sz="3000" dirty="0">
                <a:latin typeface="Microsoft Sans Serif"/>
                <a:cs typeface="Microsoft Sans Serif"/>
              </a:rPr>
              <a:t>	</a:t>
            </a:r>
            <a:r>
              <a:rPr sz="3000" spc="-520" dirty="0">
                <a:latin typeface="Microsoft Sans Serif"/>
                <a:cs typeface="Microsoft Sans Serif"/>
              </a:rPr>
              <a:t>BARCODE</a:t>
            </a:r>
            <a:r>
              <a:rPr sz="3000" dirty="0">
                <a:latin typeface="Microsoft Sans Serif"/>
                <a:cs typeface="Microsoft Sans Serif"/>
              </a:rPr>
              <a:t>	</a:t>
            </a:r>
            <a:r>
              <a:rPr sz="3000" spc="-495" dirty="0">
                <a:latin typeface="Microsoft Sans Serif"/>
                <a:cs typeface="Microsoft Sans Serif"/>
              </a:rPr>
              <a:t>SCANNER</a:t>
            </a:r>
            <a:r>
              <a:rPr sz="3000" dirty="0">
                <a:latin typeface="Microsoft Sans Serif"/>
                <a:cs typeface="Microsoft Sans Serif"/>
              </a:rPr>
              <a:t>	</a:t>
            </a:r>
            <a:r>
              <a:rPr sz="3000" spc="-535" dirty="0">
                <a:latin typeface="Microsoft Sans Serif"/>
                <a:cs typeface="Microsoft Sans Serif"/>
              </a:rPr>
              <a:t>FOR</a:t>
            </a:r>
            <a:r>
              <a:rPr sz="3000" dirty="0">
                <a:latin typeface="Microsoft Sans Serif"/>
                <a:cs typeface="Microsoft Sans Serif"/>
              </a:rPr>
              <a:t>	</a:t>
            </a:r>
            <a:r>
              <a:rPr sz="3000" spc="-375" dirty="0">
                <a:latin typeface="Microsoft Sans Serif"/>
                <a:cs typeface="Microsoft Sans Serif"/>
              </a:rPr>
              <a:t>BAZE</a:t>
            </a:r>
            <a:r>
              <a:rPr sz="3000" dirty="0">
                <a:latin typeface="Microsoft Sans Serif"/>
                <a:cs typeface="Microsoft Sans Serif"/>
              </a:rPr>
              <a:t>	</a:t>
            </a:r>
            <a:r>
              <a:rPr sz="3000" spc="-85" dirty="0">
                <a:latin typeface="Microsoft Sans Serif"/>
                <a:cs typeface="Microsoft Sans Serif"/>
              </a:rPr>
              <a:t>UNIVERSITY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82476" y="4016349"/>
            <a:ext cx="3872865" cy="205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550" spc="-35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endParaRPr sz="25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675"/>
              </a:spcBef>
            </a:pPr>
            <a:endParaRPr sz="255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tabLst>
                <a:tab pos="1398905" algn="l"/>
                <a:tab pos="2447925" algn="l"/>
              </a:tabLst>
            </a:pPr>
            <a:r>
              <a:rPr sz="25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DAHIRU,</a:t>
            </a:r>
            <a:r>
              <a:rPr sz="25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Aisha</a:t>
            </a:r>
            <a:r>
              <a:rPr sz="25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Shettima</a:t>
            </a:r>
            <a:endParaRPr sz="255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1215"/>
              </a:spcBef>
            </a:pPr>
            <a:r>
              <a:rPr sz="2550" spc="50" dirty="0">
                <a:solidFill>
                  <a:srgbClr val="FFFFFF"/>
                </a:solidFill>
                <a:latin typeface="Arial MT"/>
                <a:cs typeface="Arial MT"/>
              </a:rPr>
              <a:t>BU/22B/IT/6789</a:t>
            </a:r>
            <a:endParaRPr sz="255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52296" y="1931721"/>
            <a:ext cx="4429760" cy="6500495"/>
            <a:chOff x="952296" y="1931721"/>
            <a:chExt cx="4429760" cy="6500495"/>
          </a:xfrm>
        </p:grpSpPr>
        <p:sp>
          <p:nvSpPr>
            <p:cNvPr id="12" name="object 12"/>
            <p:cNvSpPr/>
            <p:nvPr/>
          </p:nvSpPr>
          <p:spPr>
            <a:xfrm>
              <a:off x="961652" y="5045037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9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72" y="3377387"/>
                  </a:lnTo>
                  <a:lnTo>
                    <a:pt x="4407729" y="3377387"/>
                  </a:lnTo>
                  <a:lnTo>
                    <a:pt x="440772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61656" y="5045030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75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3377392"/>
                  </a:lnTo>
                  <a:lnTo>
                    <a:pt x="2203875" y="3377392"/>
                  </a:lnTo>
                  <a:close/>
                </a:path>
                <a:path w="4408170" h="3377565">
                  <a:moveTo>
                    <a:pt x="2203875" y="742297"/>
                  </a:moveTo>
                  <a:lnTo>
                    <a:pt x="0" y="742297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742297"/>
                  </a:lnTo>
                  <a:lnTo>
                    <a:pt x="2203875" y="742297"/>
                  </a:lnTo>
                  <a:close/>
                </a:path>
                <a:path w="4408170" h="3377565">
                  <a:moveTo>
                    <a:pt x="3883594" y="224636"/>
                  </a:moveTo>
                  <a:lnTo>
                    <a:pt x="4108945" y="449983"/>
                  </a:lnTo>
                </a:path>
                <a:path w="4408170" h="3377565">
                  <a:moveTo>
                    <a:pt x="4108234" y="224636"/>
                  </a:moveTo>
                  <a:lnTo>
                    <a:pt x="3882870" y="449983"/>
                  </a:lnTo>
                </a:path>
                <a:path w="4408170" h="3377565">
                  <a:moveTo>
                    <a:pt x="2812262" y="336954"/>
                  </a:moveTo>
                  <a:lnTo>
                    <a:pt x="3131924" y="338389"/>
                  </a:lnTo>
                </a:path>
                <a:path w="4408170" h="3377565">
                  <a:moveTo>
                    <a:pt x="3507759" y="449272"/>
                  </a:moveTo>
                  <a:lnTo>
                    <a:pt x="3395452" y="449272"/>
                  </a:lnTo>
                  <a:lnTo>
                    <a:pt x="3395452" y="224636"/>
                  </a:lnTo>
                  <a:lnTo>
                    <a:pt x="3620079" y="224636"/>
                  </a:lnTo>
                  <a:lnTo>
                    <a:pt x="3620079" y="449272"/>
                  </a:lnTo>
                  <a:lnTo>
                    <a:pt x="3507759" y="449272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087" y="6623304"/>
              <a:ext cx="518159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1927" y="6623304"/>
              <a:ext cx="460248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2863" y="6623304"/>
              <a:ext cx="886967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3775" y="6623304"/>
              <a:ext cx="487680" cy="94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499" y="5038318"/>
              <a:ext cx="4429124" cy="33908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0702" y="1931721"/>
              <a:ext cx="2590799" cy="2476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19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50" dirty="0"/>
              <a:t>REQUIREMENT</a:t>
            </a:r>
            <a:r>
              <a:rPr sz="4550" spc="-595" dirty="0"/>
              <a:t> </a:t>
            </a:r>
            <a:r>
              <a:rPr sz="4550" spc="-10" dirty="0"/>
              <a:t>SPECIFICATIONS</a:t>
            </a:r>
            <a:endParaRPr sz="45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9259" y="1185659"/>
            <a:ext cx="15811500" cy="22764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49566" y="3494265"/>
            <a:ext cx="409956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solidFill>
                  <a:srgbClr val="FFFFFF"/>
                </a:solidFill>
                <a:latin typeface="Consolas"/>
                <a:cs typeface="Consolas"/>
              </a:rPr>
              <a:t>Functional</a:t>
            </a:r>
            <a:r>
              <a:rPr sz="2700" spc="-3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Consolas"/>
                <a:cs typeface="Consolas"/>
              </a:rPr>
              <a:t>requirement</a:t>
            </a:r>
            <a:endParaRPr sz="2700">
              <a:latin typeface="Consolas"/>
              <a:cs typeface="Consola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12883" y="4096787"/>
            <a:ext cx="12144374" cy="55149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19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50" dirty="0"/>
              <a:t>REQUIREMENT</a:t>
            </a:r>
            <a:r>
              <a:rPr sz="4550" spc="-595" dirty="0"/>
              <a:t> </a:t>
            </a:r>
            <a:r>
              <a:rPr sz="4550" spc="-10" dirty="0"/>
              <a:t>SPECIFICATIONS</a:t>
            </a:r>
            <a:endParaRPr sz="45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9259" y="1185659"/>
            <a:ext cx="15811500" cy="22764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49566" y="3494265"/>
            <a:ext cx="57658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solidFill>
                  <a:srgbClr val="FFFFFF"/>
                </a:solidFill>
                <a:latin typeface="Consolas"/>
                <a:cs typeface="Consolas"/>
              </a:rPr>
              <a:t>Functional</a:t>
            </a:r>
            <a:r>
              <a:rPr sz="2700" spc="-3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00" dirty="0">
                <a:solidFill>
                  <a:srgbClr val="FFFFFF"/>
                </a:solidFill>
                <a:latin typeface="Consolas"/>
                <a:cs typeface="Consolas"/>
              </a:rPr>
              <a:t>requirement</a:t>
            </a:r>
            <a:r>
              <a:rPr sz="2700" spc="-3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Consolas"/>
                <a:cs typeface="Consolas"/>
              </a:rPr>
              <a:t>continue</a:t>
            </a:r>
            <a:endParaRPr sz="2700">
              <a:latin typeface="Consolas"/>
              <a:cs typeface="Consola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55176" y="4096249"/>
            <a:ext cx="12734924" cy="55581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19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50" dirty="0"/>
              <a:t>REQUIREMENT</a:t>
            </a:r>
            <a:r>
              <a:rPr sz="4550" spc="-595" dirty="0"/>
              <a:t> </a:t>
            </a:r>
            <a:r>
              <a:rPr sz="4550" spc="-10" dirty="0"/>
              <a:t>SPECIFICATIONS</a:t>
            </a:r>
            <a:endParaRPr sz="45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9259" y="1185659"/>
            <a:ext cx="15811500" cy="22764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49566" y="3494265"/>
            <a:ext cx="48399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35" dirty="0">
                <a:solidFill>
                  <a:srgbClr val="FFFFFF"/>
                </a:solidFill>
                <a:latin typeface="Consolas"/>
                <a:cs typeface="Consolas"/>
              </a:rPr>
              <a:t>Non-</a:t>
            </a:r>
            <a:r>
              <a:rPr sz="2700" dirty="0">
                <a:solidFill>
                  <a:srgbClr val="FFFFFF"/>
                </a:solidFill>
                <a:latin typeface="Consolas"/>
                <a:cs typeface="Consolas"/>
              </a:rPr>
              <a:t>Functional</a:t>
            </a:r>
            <a:r>
              <a:rPr sz="2700" spc="-3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Consolas"/>
                <a:cs typeface="Consolas"/>
              </a:rPr>
              <a:t>requirement</a:t>
            </a:r>
            <a:endParaRPr sz="2700">
              <a:latin typeface="Consolas"/>
              <a:cs typeface="Consola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8250" y="4040521"/>
            <a:ext cx="11982449" cy="56291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064" y="314642"/>
            <a:ext cx="3790950" cy="7226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50" dirty="0">
                <a:solidFill>
                  <a:srgbClr val="FFFFFF"/>
                </a:solidFill>
                <a:latin typeface="Consolas"/>
                <a:cs typeface="Consolas"/>
              </a:rPr>
              <a:t>UML</a:t>
            </a:r>
            <a:r>
              <a:rPr sz="4550" spc="-1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4550" spc="-20" dirty="0">
                <a:solidFill>
                  <a:srgbClr val="FFFFFF"/>
                </a:solidFill>
                <a:latin typeface="Consolas"/>
                <a:cs typeface="Consolas"/>
              </a:rPr>
              <a:t>DIAGRAMS</a:t>
            </a:r>
            <a:endParaRPr sz="455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96714" y="4387532"/>
            <a:ext cx="465455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dirty="0">
                <a:solidFill>
                  <a:srgbClr val="FFFFFF"/>
                </a:solidFill>
                <a:latin typeface="Consolas"/>
                <a:cs typeface="Consolas"/>
              </a:rPr>
              <a:t>Usecase</a:t>
            </a:r>
            <a:r>
              <a:rPr sz="4500" spc="-3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4500" spc="-40" dirty="0">
                <a:solidFill>
                  <a:srgbClr val="FFFFFF"/>
                </a:solidFill>
                <a:latin typeface="Consolas"/>
                <a:cs typeface="Consolas"/>
              </a:rPr>
              <a:t>Diagram</a:t>
            </a:r>
            <a:endParaRPr sz="4500">
              <a:latin typeface="Consolas"/>
              <a:cs typeface="Consola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8815" y="1191339"/>
            <a:ext cx="8715374" cy="86201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064" y="314642"/>
            <a:ext cx="3790950" cy="7226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50" dirty="0">
                <a:solidFill>
                  <a:srgbClr val="FFFFFF"/>
                </a:solidFill>
                <a:latin typeface="Consolas"/>
                <a:cs typeface="Consolas"/>
              </a:rPr>
              <a:t>UML</a:t>
            </a:r>
            <a:r>
              <a:rPr sz="4550" spc="-1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4550" spc="-20" dirty="0">
                <a:solidFill>
                  <a:srgbClr val="FFFFFF"/>
                </a:solidFill>
                <a:latin typeface="Consolas"/>
                <a:cs typeface="Consolas"/>
              </a:rPr>
              <a:t>DIAGRAMS</a:t>
            </a:r>
            <a:endParaRPr sz="455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80391" y="4640770"/>
            <a:ext cx="311150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dirty="0">
                <a:solidFill>
                  <a:srgbClr val="FFFFFF"/>
                </a:solidFill>
                <a:latin typeface="Consolas"/>
                <a:cs typeface="Consolas"/>
              </a:rPr>
              <a:t>ER</a:t>
            </a:r>
            <a:r>
              <a:rPr sz="4500" spc="-1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4500" spc="-45" dirty="0">
                <a:solidFill>
                  <a:srgbClr val="FFFFFF"/>
                </a:solidFill>
                <a:latin typeface="Consolas"/>
                <a:cs typeface="Consolas"/>
              </a:rPr>
              <a:t>Diagram</a:t>
            </a:r>
            <a:endParaRPr sz="4500">
              <a:latin typeface="Consolas"/>
              <a:cs typeface="Consola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5720" y="1252428"/>
            <a:ext cx="7772399" cy="846772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2064" y="314642"/>
            <a:ext cx="3790950" cy="7226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50" dirty="0"/>
              <a:t>UML</a:t>
            </a:r>
            <a:r>
              <a:rPr sz="4550" spc="-185" dirty="0"/>
              <a:t> </a:t>
            </a:r>
            <a:r>
              <a:rPr sz="4550" spc="-20" dirty="0"/>
              <a:t>DIAGRAMS</a:t>
            </a:r>
            <a:endParaRPr sz="4550"/>
          </a:p>
        </p:txBody>
      </p:sp>
      <p:sp>
        <p:nvSpPr>
          <p:cNvPr id="3" name="object 3"/>
          <p:cNvSpPr txBox="1"/>
          <p:nvPr/>
        </p:nvSpPr>
        <p:spPr>
          <a:xfrm>
            <a:off x="6913383" y="9302598"/>
            <a:ext cx="4397375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50" dirty="0">
                <a:solidFill>
                  <a:srgbClr val="FFFFFF"/>
                </a:solidFill>
                <a:latin typeface="Consolas"/>
                <a:cs typeface="Consolas"/>
              </a:rPr>
              <a:t>Data</a:t>
            </a:r>
            <a:r>
              <a:rPr sz="37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750" dirty="0">
                <a:solidFill>
                  <a:srgbClr val="FFFFFF"/>
                </a:solidFill>
                <a:latin typeface="Consolas"/>
                <a:cs typeface="Consolas"/>
              </a:rPr>
              <a:t>Flow</a:t>
            </a:r>
            <a:r>
              <a:rPr sz="37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750" spc="-35" dirty="0">
                <a:solidFill>
                  <a:srgbClr val="FFFFFF"/>
                </a:solidFill>
                <a:latin typeface="Consolas"/>
                <a:cs typeface="Consolas"/>
              </a:rPr>
              <a:t>Diagram</a:t>
            </a:r>
            <a:endParaRPr sz="3750">
              <a:latin typeface="Consolas"/>
              <a:cs typeface="Consola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2851" y="1250437"/>
            <a:ext cx="12925424" cy="797063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2064" y="314642"/>
            <a:ext cx="3790950" cy="7226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50" dirty="0"/>
              <a:t>UML</a:t>
            </a:r>
            <a:r>
              <a:rPr sz="4550" spc="-185" dirty="0"/>
              <a:t> </a:t>
            </a:r>
            <a:r>
              <a:rPr sz="4550" spc="-20" dirty="0"/>
              <a:t>DIAGRAMS</a:t>
            </a:r>
            <a:endParaRPr sz="4550"/>
          </a:p>
        </p:txBody>
      </p:sp>
      <p:sp>
        <p:nvSpPr>
          <p:cNvPr id="3" name="object 3"/>
          <p:cNvSpPr txBox="1"/>
          <p:nvPr/>
        </p:nvSpPr>
        <p:spPr>
          <a:xfrm>
            <a:off x="6463206" y="9387002"/>
            <a:ext cx="558038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Control</a:t>
            </a:r>
            <a:r>
              <a:rPr sz="335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Flow</a:t>
            </a:r>
            <a:r>
              <a:rPr sz="3350" spc="-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3350" spc="-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spc="-10" dirty="0">
                <a:solidFill>
                  <a:srgbClr val="FFFFFF"/>
                </a:solidFill>
                <a:latin typeface="Consolas"/>
                <a:cs typeface="Consolas"/>
              </a:rPr>
              <a:t>Student</a:t>
            </a:r>
            <a:endParaRPr sz="3350">
              <a:latin typeface="Consolas"/>
              <a:cs typeface="Consola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0833" y="1156441"/>
            <a:ext cx="11496675" cy="82867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71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UML</a:t>
            </a:r>
            <a:r>
              <a:rPr spc="-195" dirty="0"/>
              <a:t> </a:t>
            </a:r>
            <a:r>
              <a:rPr spc="-30" dirty="0"/>
              <a:t>DIAGRAMS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63206" y="9387002"/>
            <a:ext cx="511746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Control</a:t>
            </a:r>
            <a:r>
              <a:rPr sz="335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Flow</a:t>
            </a:r>
            <a:r>
              <a:rPr sz="3350" spc="-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3350" spc="-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spc="-10" dirty="0">
                <a:solidFill>
                  <a:srgbClr val="FFFFFF"/>
                </a:solidFill>
                <a:latin typeface="Consolas"/>
                <a:cs typeface="Consolas"/>
              </a:rPr>
              <a:t>Admin</a:t>
            </a:r>
            <a:endParaRPr sz="3350">
              <a:latin typeface="Consolas"/>
              <a:cs typeface="Consola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0021" y="1156440"/>
            <a:ext cx="12877799" cy="834360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5626" y="4645501"/>
            <a:ext cx="2148840" cy="6997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400" spc="-35" dirty="0"/>
              <a:t>TESTING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1179261" y="1329740"/>
            <a:ext cx="16584930" cy="4074795"/>
            <a:chOff x="1179261" y="1329740"/>
            <a:chExt cx="16584930" cy="40747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261" y="1329740"/>
              <a:ext cx="15811498" cy="29337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346938" y="293067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4407662" y="0"/>
                  </a:moveTo>
                  <a:lnTo>
                    <a:pt x="0" y="0"/>
                  </a:lnTo>
                  <a:lnTo>
                    <a:pt x="0" y="2464473"/>
                  </a:lnTo>
                  <a:lnTo>
                    <a:pt x="2203831" y="2464473"/>
                  </a:lnTo>
                  <a:lnTo>
                    <a:pt x="4407662" y="2464473"/>
                  </a:lnTo>
                  <a:lnTo>
                    <a:pt x="440766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346938" y="2930681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220383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662" y="0"/>
                  </a:lnTo>
                  <a:lnTo>
                    <a:pt x="4407662" y="2464475"/>
                  </a:lnTo>
                  <a:lnTo>
                    <a:pt x="2203831" y="2464475"/>
                  </a:lnTo>
                  <a:close/>
                </a:path>
                <a:path w="4408169" h="2465070">
                  <a:moveTo>
                    <a:pt x="2203831" y="742286"/>
                  </a:moveTo>
                  <a:lnTo>
                    <a:pt x="0" y="742286"/>
                  </a:lnTo>
                  <a:lnTo>
                    <a:pt x="0" y="0"/>
                  </a:lnTo>
                  <a:lnTo>
                    <a:pt x="4407662" y="0"/>
                  </a:lnTo>
                  <a:lnTo>
                    <a:pt x="4407662" y="742286"/>
                  </a:lnTo>
                  <a:lnTo>
                    <a:pt x="2203831" y="742286"/>
                  </a:lnTo>
                  <a:close/>
                </a:path>
                <a:path w="4408169" h="2465070">
                  <a:moveTo>
                    <a:pt x="3883533" y="225347"/>
                  </a:moveTo>
                  <a:lnTo>
                    <a:pt x="4108831" y="450695"/>
                  </a:lnTo>
                </a:path>
                <a:path w="4408169" h="2465070">
                  <a:moveTo>
                    <a:pt x="4108196" y="225347"/>
                  </a:moveTo>
                  <a:lnTo>
                    <a:pt x="3882771" y="450695"/>
                  </a:lnTo>
                </a:path>
                <a:path w="4408169" h="2465070">
                  <a:moveTo>
                    <a:pt x="2812161" y="336942"/>
                  </a:moveTo>
                  <a:lnTo>
                    <a:pt x="3131820" y="338377"/>
                  </a:lnTo>
                </a:path>
                <a:path w="4408169" h="2465070">
                  <a:moveTo>
                    <a:pt x="3507740" y="449984"/>
                  </a:moveTo>
                  <a:lnTo>
                    <a:pt x="3395345" y="449984"/>
                  </a:lnTo>
                  <a:lnTo>
                    <a:pt x="3395345" y="225347"/>
                  </a:lnTo>
                  <a:lnTo>
                    <a:pt x="3620008" y="225347"/>
                  </a:lnTo>
                  <a:lnTo>
                    <a:pt x="3620008" y="449984"/>
                  </a:lnTo>
                  <a:lnTo>
                    <a:pt x="3507740" y="44998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9736" y="4059936"/>
              <a:ext cx="518159" cy="9479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3175" y="4059936"/>
              <a:ext cx="460248" cy="9479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38119" y="4059936"/>
              <a:ext cx="890015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24960" y="4056888"/>
              <a:ext cx="557784" cy="9540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53541" y="2919145"/>
              <a:ext cx="4410075" cy="248443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371714" y="5949150"/>
            <a:ext cx="14499590" cy="29057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sz="315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150" spc="-2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dirty="0">
                <a:solidFill>
                  <a:srgbClr val="FFFFFF"/>
                </a:solidFill>
                <a:latin typeface="Consolas"/>
                <a:cs typeface="Consolas"/>
              </a:rPr>
              <a:t>testing</a:t>
            </a:r>
            <a:r>
              <a:rPr sz="3150" spc="-2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dirty="0">
                <a:solidFill>
                  <a:srgbClr val="FFFFFF"/>
                </a:solidFill>
                <a:latin typeface="Consolas"/>
                <a:cs typeface="Consolas"/>
              </a:rPr>
              <a:t>phase</a:t>
            </a:r>
            <a:r>
              <a:rPr sz="31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dirty="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sz="3150" spc="-2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dirty="0">
                <a:solidFill>
                  <a:srgbClr val="FFFFFF"/>
                </a:solidFill>
                <a:latin typeface="Consolas"/>
                <a:cs typeface="Consolas"/>
              </a:rPr>
              <a:t>an</a:t>
            </a:r>
            <a:r>
              <a:rPr sz="3150" spc="-2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spc="-10" dirty="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sz="31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dirty="0">
                <a:solidFill>
                  <a:srgbClr val="FFFFFF"/>
                </a:solidFill>
                <a:latin typeface="Consolas"/>
                <a:cs typeface="Consolas"/>
              </a:rPr>
              <a:t>part</a:t>
            </a:r>
            <a:r>
              <a:rPr sz="3150" spc="-2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3150" spc="-2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spc="-10" dirty="0">
                <a:solidFill>
                  <a:srgbClr val="FFFFFF"/>
                </a:solidFill>
                <a:latin typeface="Consolas"/>
                <a:cs typeface="Consolas"/>
              </a:rPr>
              <a:t>software</a:t>
            </a:r>
            <a:r>
              <a:rPr sz="31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spc="-25" dirty="0">
                <a:solidFill>
                  <a:srgbClr val="FFFFFF"/>
                </a:solidFill>
                <a:latin typeface="Consolas"/>
                <a:cs typeface="Consolas"/>
              </a:rPr>
              <a:t>development</a:t>
            </a:r>
            <a:r>
              <a:rPr sz="3150" spc="-2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spc="-20" dirty="0">
                <a:solidFill>
                  <a:srgbClr val="FFFFFF"/>
                </a:solidFill>
                <a:latin typeface="Consolas"/>
                <a:cs typeface="Consolas"/>
              </a:rPr>
              <a:t>that </a:t>
            </a:r>
            <a:r>
              <a:rPr sz="3150" dirty="0">
                <a:solidFill>
                  <a:srgbClr val="FFFFFF"/>
                </a:solidFill>
                <a:latin typeface="Consolas"/>
                <a:cs typeface="Consolas"/>
              </a:rPr>
              <a:t>ensures</a:t>
            </a:r>
            <a:r>
              <a:rPr sz="31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1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dirty="0">
                <a:solidFill>
                  <a:srgbClr val="FFFFFF"/>
                </a:solidFill>
                <a:latin typeface="Consolas"/>
                <a:cs typeface="Consolas"/>
              </a:rPr>
              <a:t>quality</a:t>
            </a:r>
            <a:r>
              <a:rPr sz="31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31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1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dirty="0">
                <a:solidFill>
                  <a:srgbClr val="FFFFFF"/>
                </a:solidFill>
                <a:latin typeface="Consolas"/>
                <a:cs typeface="Consolas"/>
              </a:rPr>
              <a:t>system.</a:t>
            </a:r>
            <a:r>
              <a:rPr sz="31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31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dirty="0">
                <a:solidFill>
                  <a:srgbClr val="FFFFFF"/>
                </a:solidFill>
                <a:latin typeface="Consolas"/>
                <a:cs typeface="Consolas"/>
              </a:rPr>
              <a:t>ensure</a:t>
            </a:r>
            <a:r>
              <a:rPr sz="31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1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spc="-25" dirty="0">
                <a:solidFill>
                  <a:srgbClr val="FFFFFF"/>
                </a:solidFill>
                <a:latin typeface="Consolas"/>
                <a:cs typeface="Consolas"/>
              </a:rPr>
              <a:t>reliability</a:t>
            </a:r>
            <a:r>
              <a:rPr sz="31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spc="-25" dirty="0">
                <a:solidFill>
                  <a:srgbClr val="FFFFFF"/>
                </a:solidFill>
                <a:latin typeface="Consolas"/>
                <a:cs typeface="Consolas"/>
              </a:rPr>
              <a:t>and </a:t>
            </a:r>
            <a:r>
              <a:rPr sz="3150" spc="-30" dirty="0">
                <a:solidFill>
                  <a:srgbClr val="FFFFFF"/>
                </a:solidFill>
                <a:latin typeface="Consolas"/>
                <a:cs typeface="Consolas"/>
              </a:rPr>
              <a:t>functionality</a:t>
            </a:r>
            <a:r>
              <a:rPr sz="3150" spc="-2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3150" spc="-2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150" spc="-2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spc="-25" dirty="0">
                <a:solidFill>
                  <a:srgbClr val="FFFFFF"/>
                </a:solidFill>
                <a:latin typeface="Consolas"/>
                <a:cs typeface="Consolas"/>
              </a:rPr>
              <a:t>Application,</a:t>
            </a:r>
            <a:r>
              <a:rPr sz="3150" spc="-2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3150" spc="-2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spc="-30" dirty="0">
                <a:solidFill>
                  <a:srgbClr val="FFFFFF"/>
                </a:solidFill>
                <a:latin typeface="Consolas"/>
                <a:cs typeface="Consolas"/>
              </a:rPr>
              <a:t>comprehensive</a:t>
            </a:r>
            <a:r>
              <a:rPr sz="3150" spc="-2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dirty="0">
                <a:solidFill>
                  <a:srgbClr val="FFFFFF"/>
                </a:solidFill>
                <a:latin typeface="Consolas"/>
                <a:cs typeface="Consolas"/>
              </a:rPr>
              <a:t>testing</a:t>
            </a:r>
            <a:r>
              <a:rPr sz="3150" spc="-2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spc="-10" dirty="0">
                <a:solidFill>
                  <a:srgbClr val="FFFFFF"/>
                </a:solidFill>
                <a:latin typeface="Consolas"/>
                <a:cs typeface="Consolas"/>
              </a:rPr>
              <a:t>strategy </a:t>
            </a:r>
            <a:r>
              <a:rPr sz="3150" dirty="0">
                <a:solidFill>
                  <a:srgbClr val="FFFFFF"/>
                </a:solidFill>
                <a:latin typeface="Consolas"/>
                <a:cs typeface="Consolas"/>
              </a:rPr>
              <a:t>was</a:t>
            </a:r>
            <a:r>
              <a:rPr sz="31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spc="-10" dirty="0">
                <a:solidFill>
                  <a:srgbClr val="FFFFFF"/>
                </a:solidFill>
                <a:latin typeface="Consolas"/>
                <a:cs typeface="Consolas"/>
              </a:rPr>
              <a:t>employed.</a:t>
            </a:r>
            <a:endParaRPr sz="31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315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150" spc="-3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dirty="0">
                <a:solidFill>
                  <a:srgbClr val="FFFFFF"/>
                </a:solidFill>
                <a:latin typeface="Consolas"/>
                <a:cs typeface="Consolas"/>
              </a:rPr>
              <a:t>testing</a:t>
            </a:r>
            <a:r>
              <a:rPr sz="3150" spc="-3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dirty="0">
                <a:solidFill>
                  <a:srgbClr val="FFFFFF"/>
                </a:solidFill>
                <a:latin typeface="Consolas"/>
                <a:cs typeface="Consolas"/>
              </a:rPr>
              <a:t>process</a:t>
            </a:r>
            <a:r>
              <a:rPr sz="315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spc="-10" dirty="0">
                <a:solidFill>
                  <a:srgbClr val="FFFFFF"/>
                </a:solidFill>
                <a:latin typeface="Consolas"/>
                <a:cs typeface="Consolas"/>
              </a:rPr>
              <a:t>involved</a:t>
            </a:r>
            <a:r>
              <a:rPr sz="3150" spc="-3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150" spc="-3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spc="-10" dirty="0">
                <a:solidFill>
                  <a:srgbClr val="FFFFFF"/>
                </a:solidFill>
                <a:latin typeface="Consolas"/>
                <a:cs typeface="Consolas"/>
              </a:rPr>
              <a:t>following</a:t>
            </a:r>
            <a:r>
              <a:rPr sz="315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150" spc="-10" dirty="0">
                <a:solidFill>
                  <a:srgbClr val="FFFFFF"/>
                </a:solidFill>
                <a:latin typeface="Consolas"/>
                <a:cs typeface="Consolas"/>
              </a:rPr>
              <a:t>phases:</a:t>
            </a:r>
            <a:endParaRPr sz="31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400" spc="-35" dirty="0"/>
              <a:t>TESTING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1179261" y="1329740"/>
            <a:ext cx="16054705" cy="8219440"/>
            <a:chOff x="1179261" y="1329740"/>
            <a:chExt cx="16054705" cy="82194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261" y="1329740"/>
              <a:ext cx="15811498" cy="22288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482445" y="2130196"/>
              <a:ext cx="2745740" cy="1535430"/>
            </a:xfrm>
            <a:custGeom>
              <a:avLst/>
              <a:gdLst/>
              <a:ahLst/>
              <a:cxnLst/>
              <a:rect l="l" t="t" r="r" b="b"/>
              <a:pathLst>
                <a:path w="2745740" h="1535429">
                  <a:moveTo>
                    <a:pt x="2745740" y="0"/>
                  </a:moveTo>
                  <a:lnTo>
                    <a:pt x="0" y="0"/>
                  </a:lnTo>
                  <a:lnTo>
                    <a:pt x="0" y="1535252"/>
                  </a:lnTo>
                  <a:lnTo>
                    <a:pt x="1372870" y="1535252"/>
                  </a:lnTo>
                  <a:lnTo>
                    <a:pt x="2745740" y="1535252"/>
                  </a:lnTo>
                  <a:lnTo>
                    <a:pt x="2745740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482394" y="2130198"/>
              <a:ext cx="2745740" cy="1535430"/>
            </a:xfrm>
            <a:custGeom>
              <a:avLst/>
              <a:gdLst/>
              <a:ahLst/>
              <a:cxnLst/>
              <a:rect l="l" t="t" r="r" b="b"/>
              <a:pathLst>
                <a:path w="2745740" h="1535429">
                  <a:moveTo>
                    <a:pt x="1372841" y="1535257"/>
                  </a:moveTo>
                  <a:lnTo>
                    <a:pt x="0" y="1535257"/>
                  </a:lnTo>
                  <a:lnTo>
                    <a:pt x="0" y="0"/>
                  </a:lnTo>
                  <a:lnTo>
                    <a:pt x="2745682" y="0"/>
                  </a:lnTo>
                  <a:lnTo>
                    <a:pt x="2745682" y="1535257"/>
                  </a:lnTo>
                  <a:lnTo>
                    <a:pt x="1372841" y="1535257"/>
                  </a:lnTo>
                  <a:close/>
                </a:path>
                <a:path w="2745740" h="1535429">
                  <a:moveTo>
                    <a:pt x="1372841" y="462416"/>
                  </a:moveTo>
                  <a:lnTo>
                    <a:pt x="0" y="462416"/>
                  </a:lnTo>
                  <a:lnTo>
                    <a:pt x="0" y="0"/>
                  </a:lnTo>
                  <a:lnTo>
                    <a:pt x="2745682" y="0"/>
                  </a:lnTo>
                  <a:lnTo>
                    <a:pt x="2745682" y="462416"/>
                  </a:lnTo>
                  <a:lnTo>
                    <a:pt x="1372841" y="462416"/>
                  </a:lnTo>
                  <a:close/>
                </a:path>
                <a:path w="2745740" h="1535429">
                  <a:moveTo>
                    <a:pt x="2419172" y="140388"/>
                  </a:moveTo>
                  <a:lnTo>
                    <a:pt x="2559631" y="280777"/>
                  </a:lnTo>
                </a:path>
                <a:path w="2745740" h="1535429">
                  <a:moveTo>
                    <a:pt x="2559123" y="140388"/>
                  </a:moveTo>
                  <a:lnTo>
                    <a:pt x="2418791" y="280777"/>
                  </a:lnTo>
                </a:path>
                <a:path w="2745740" h="1535429">
                  <a:moveTo>
                    <a:pt x="1751928" y="209909"/>
                  </a:moveTo>
                  <a:lnTo>
                    <a:pt x="1951060" y="210798"/>
                  </a:lnTo>
                </a:path>
                <a:path w="2745740" h="1535429">
                  <a:moveTo>
                    <a:pt x="2185116" y="280320"/>
                  </a:moveTo>
                  <a:lnTo>
                    <a:pt x="2115140" y="280320"/>
                  </a:lnTo>
                  <a:lnTo>
                    <a:pt x="2115140" y="140388"/>
                  </a:lnTo>
                  <a:lnTo>
                    <a:pt x="2255091" y="140388"/>
                  </a:lnTo>
                  <a:lnTo>
                    <a:pt x="2255091" y="280320"/>
                  </a:lnTo>
                  <a:lnTo>
                    <a:pt x="2185116" y="280320"/>
                  </a:lnTo>
                  <a:close/>
                </a:path>
              </a:pathLst>
            </a:custGeom>
            <a:ln w="116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22423" y="2825496"/>
              <a:ext cx="344423" cy="6248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52775" y="2825496"/>
              <a:ext cx="307848" cy="6248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85592" y="2825496"/>
              <a:ext cx="585215" cy="62484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60367" y="2822448"/>
              <a:ext cx="365759" cy="62484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29757" y="3671915"/>
              <a:ext cx="10572749" cy="587692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194385" y="4604512"/>
            <a:ext cx="3785870" cy="516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Testing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320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Login</a:t>
            </a:r>
            <a:endParaRPr sz="3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2915">
              <a:lnSpc>
                <a:spcPct val="100000"/>
              </a:lnSpc>
              <a:spcBef>
                <a:spcPts val="95"/>
              </a:spcBef>
            </a:pPr>
            <a:r>
              <a:rPr sz="6000" spc="605" dirty="0">
                <a:latin typeface="Microsoft Sans Serif"/>
                <a:cs typeface="Microsoft Sans Serif"/>
              </a:rPr>
              <a:t>Introduction</a:t>
            </a:r>
            <a:endParaRPr sz="6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351837" y="2238667"/>
            <a:ext cx="8039100" cy="52738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l">
              <a:lnSpc>
                <a:spcPct val="100400"/>
              </a:lnSpc>
              <a:spcBef>
                <a:spcPts val="85"/>
              </a:spcBef>
              <a:tabLst>
                <a:tab pos="598805" algn="l"/>
                <a:tab pos="989330" algn="l"/>
                <a:tab pos="1380490" algn="l"/>
                <a:tab pos="1576070" algn="l"/>
                <a:tab pos="1771650" algn="l"/>
                <a:tab pos="1966595" algn="l"/>
                <a:tab pos="2162175" algn="l"/>
                <a:tab pos="2357755" algn="l"/>
                <a:tab pos="2553335" algn="l"/>
                <a:tab pos="2748915" algn="l"/>
                <a:tab pos="2943860" algn="l"/>
                <a:tab pos="3139440" algn="l"/>
                <a:tab pos="3726179" algn="l"/>
                <a:tab pos="3921125" algn="l"/>
                <a:tab pos="4116704" algn="l"/>
                <a:tab pos="4312285" algn="l"/>
                <a:tab pos="4507865" algn="l"/>
                <a:tab pos="4703445" algn="l"/>
                <a:tab pos="5093970" algn="l"/>
                <a:tab pos="5485130" algn="l"/>
                <a:tab pos="5680710" algn="l"/>
                <a:tab pos="6266815" algn="l"/>
                <a:tab pos="6462395" algn="l"/>
                <a:tab pos="6657975" algn="l"/>
                <a:tab pos="7244080" algn="l"/>
                <a:tab pos="7439659" algn="l"/>
              </a:tabLst>
            </a:pPr>
            <a:r>
              <a:rPr spc="165" dirty="0"/>
              <a:t>This</a:t>
            </a:r>
            <a:r>
              <a:rPr dirty="0"/>
              <a:t>	</a:t>
            </a:r>
            <a:r>
              <a:rPr spc="295" dirty="0"/>
              <a:t>project</a:t>
            </a:r>
            <a:r>
              <a:rPr dirty="0"/>
              <a:t>	</a:t>
            </a:r>
            <a:r>
              <a:rPr spc="114" dirty="0"/>
              <a:t>designs</a:t>
            </a:r>
            <a:r>
              <a:rPr dirty="0"/>
              <a:t>	</a:t>
            </a:r>
            <a:r>
              <a:rPr spc="-50" dirty="0"/>
              <a:t>a</a:t>
            </a:r>
            <a:r>
              <a:rPr dirty="0"/>
              <a:t>	</a:t>
            </a:r>
            <a:r>
              <a:rPr lang="en-US" dirty="0"/>
              <a:t> </a:t>
            </a:r>
            <a:r>
              <a:rPr spc="360" dirty="0"/>
              <a:t>Digitalization</a:t>
            </a:r>
            <a:r>
              <a:rPr dirty="0"/>
              <a:t>	</a:t>
            </a:r>
            <a:r>
              <a:rPr spc="-25" dirty="0"/>
              <a:t>and</a:t>
            </a:r>
            <a:r>
              <a:rPr lang="en-US" spc="-25" dirty="0"/>
              <a:t> </a:t>
            </a:r>
            <a:r>
              <a:rPr spc="254" dirty="0"/>
              <a:t>Archival</a:t>
            </a:r>
            <a:r>
              <a:rPr dirty="0"/>
              <a:t>		</a:t>
            </a:r>
            <a:r>
              <a:rPr spc="-10" dirty="0"/>
              <a:t>System</a:t>
            </a:r>
            <a:r>
              <a:rPr dirty="0"/>
              <a:t>	</a:t>
            </a:r>
            <a:r>
              <a:rPr spc="150" dirty="0"/>
              <a:t>using</a:t>
            </a:r>
            <a:r>
              <a:rPr dirty="0"/>
              <a:t>		</a:t>
            </a:r>
            <a:r>
              <a:rPr spc="-50" dirty="0"/>
              <a:t>a</a:t>
            </a:r>
            <a:r>
              <a:rPr dirty="0"/>
              <a:t>		</a:t>
            </a:r>
            <a:r>
              <a:rPr spc="45" dirty="0"/>
              <a:t>barcode</a:t>
            </a:r>
            <a:r>
              <a:rPr lang="en-US" spc="45" dirty="0"/>
              <a:t> </a:t>
            </a:r>
            <a:r>
              <a:rPr spc="75" dirty="0"/>
              <a:t>scanner </a:t>
            </a:r>
            <a:r>
              <a:rPr spc="315" dirty="0"/>
              <a:t>to</a:t>
            </a:r>
            <a:r>
              <a:rPr lang="en-US" spc="315" dirty="0"/>
              <a:t> </a:t>
            </a:r>
            <a:r>
              <a:rPr spc="200" dirty="0"/>
              <a:t>streamline</a:t>
            </a:r>
            <a:r>
              <a:rPr dirty="0"/>
              <a:t>	</a:t>
            </a:r>
            <a:r>
              <a:rPr spc="-10" dirty="0"/>
              <a:t>document</a:t>
            </a:r>
            <a:r>
              <a:rPr lang="en-US" spc="-10" dirty="0"/>
              <a:t> </a:t>
            </a:r>
            <a:r>
              <a:rPr spc="-10" dirty="0"/>
              <a:t>management</a:t>
            </a:r>
            <a:r>
              <a:rPr dirty="0"/>
              <a:t>	</a:t>
            </a:r>
            <a:r>
              <a:rPr spc="315" dirty="0"/>
              <a:t>at</a:t>
            </a:r>
            <a:r>
              <a:rPr lang="en-US" spc="315" dirty="0"/>
              <a:t> </a:t>
            </a:r>
            <a:r>
              <a:rPr spc="-95" dirty="0"/>
              <a:t>Baze </a:t>
            </a:r>
            <a:r>
              <a:rPr spc="305" dirty="0"/>
              <a:t>University.</a:t>
            </a:r>
            <a:r>
              <a:rPr lang="en-US" spc="305" dirty="0"/>
              <a:t> </a:t>
            </a:r>
            <a:r>
              <a:rPr spc="720" dirty="0"/>
              <a:t>It</a:t>
            </a:r>
            <a:r>
              <a:rPr lang="en-US" spc="720" dirty="0"/>
              <a:t> </a:t>
            </a:r>
            <a:r>
              <a:rPr spc="175" dirty="0"/>
              <a:t>replaces</a:t>
            </a:r>
            <a:r>
              <a:rPr dirty="0"/>
              <a:t>	</a:t>
            </a:r>
            <a:r>
              <a:rPr spc="185" dirty="0"/>
              <a:t>the</a:t>
            </a:r>
            <a:r>
              <a:rPr lang="en-US" spc="185" dirty="0"/>
              <a:t> </a:t>
            </a:r>
            <a:r>
              <a:rPr spc="425" dirty="0"/>
              <a:t>inefficient </a:t>
            </a:r>
            <a:r>
              <a:rPr spc="-10" dirty="0"/>
              <a:t>manual</a:t>
            </a:r>
            <a:r>
              <a:rPr dirty="0"/>
              <a:t>	</a:t>
            </a:r>
            <a:r>
              <a:rPr spc="85" dirty="0"/>
              <a:t>process</a:t>
            </a:r>
            <a:r>
              <a:rPr dirty="0"/>
              <a:t>	</a:t>
            </a:r>
            <a:r>
              <a:rPr spc="245" dirty="0"/>
              <a:t>with</a:t>
            </a:r>
            <a:r>
              <a:rPr dirty="0"/>
              <a:t>	</a:t>
            </a:r>
            <a:r>
              <a:rPr spc="-50" dirty="0"/>
              <a:t>a</a:t>
            </a:r>
            <a:r>
              <a:rPr dirty="0"/>
              <a:t>	</a:t>
            </a:r>
            <a:r>
              <a:rPr spc="265" dirty="0"/>
              <a:t>centralized </a:t>
            </a:r>
            <a:r>
              <a:rPr spc="285" dirty="0"/>
              <a:t>platform,</a:t>
            </a:r>
            <a:r>
              <a:rPr lang="en-US" spc="285" dirty="0"/>
              <a:t> </a:t>
            </a:r>
            <a:r>
              <a:rPr spc="220" dirty="0"/>
              <a:t>allowing</a:t>
            </a:r>
            <a:r>
              <a:rPr dirty="0"/>
              <a:t>	</a:t>
            </a:r>
            <a:r>
              <a:rPr spc="85" dirty="0"/>
              <a:t>secure</a:t>
            </a:r>
            <a:r>
              <a:rPr dirty="0"/>
              <a:t>	</a:t>
            </a:r>
            <a:r>
              <a:rPr spc="45" dirty="0"/>
              <a:t>access</a:t>
            </a:r>
            <a:r>
              <a:rPr dirty="0"/>
              <a:t>	</a:t>
            </a:r>
            <a:r>
              <a:rPr spc="-25" dirty="0"/>
              <a:t>and </a:t>
            </a:r>
            <a:r>
              <a:rPr spc="165" dirty="0"/>
              <a:t>storage</a:t>
            </a:r>
            <a:r>
              <a:rPr dirty="0"/>
              <a:t>	</a:t>
            </a:r>
            <a:r>
              <a:rPr spc="315" dirty="0"/>
              <a:t>of</a:t>
            </a:r>
            <a:r>
              <a:rPr dirty="0"/>
              <a:t>	</a:t>
            </a:r>
            <a:r>
              <a:rPr lang="en-US" dirty="0"/>
              <a:t> </a:t>
            </a:r>
            <a:r>
              <a:rPr spc="450" dirty="0"/>
              <a:t>digital</a:t>
            </a:r>
            <a:r>
              <a:rPr lang="en-US" spc="450" dirty="0"/>
              <a:t> </a:t>
            </a:r>
            <a:r>
              <a:rPr spc="-10" dirty="0"/>
              <a:t>documents</a:t>
            </a:r>
            <a:r>
              <a:rPr dirty="0"/>
              <a:t>	</a:t>
            </a:r>
            <a:r>
              <a:rPr spc="395" dirty="0"/>
              <a:t>for</a:t>
            </a:r>
            <a:r>
              <a:rPr dirty="0"/>
              <a:t>		</a:t>
            </a:r>
            <a:r>
              <a:rPr spc="175" dirty="0"/>
              <a:t>students </a:t>
            </a:r>
            <a:r>
              <a:rPr dirty="0"/>
              <a:t>and</a:t>
            </a:r>
            <a:r>
              <a:rPr spc="690" dirty="0"/>
              <a:t> </a:t>
            </a:r>
            <a:r>
              <a:rPr spc="285" dirty="0"/>
              <a:t>administrators.</a:t>
            </a:r>
            <a:r>
              <a:rPr spc="700" dirty="0"/>
              <a:t> </a:t>
            </a:r>
            <a:r>
              <a:rPr dirty="0"/>
              <a:t>The</a:t>
            </a:r>
            <a:r>
              <a:rPr spc="700" dirty="0"/>
              <a:t> </a:t>
            </a:r>
            <a:r>
              <a:rPr dirty="0"/>
              <a:t>system</a:t>
            </a:r>
            <a:r>
              <a:rPr spc="700" dirty="0"/>
              <a:t> </a:t>
            </a:r>
            <a:r>
              <a:rPr spc="75" dirty="0"/>
              <a:t>improves </a:t>
            </a:r>
            <a:r>
              <a:rPr spc="405" dirty="0"/>
              <a:t>retrieval</a:t>
            </a:r>
            <a:r>
              <a:rPr spc="15" dirty="0"/>
              <a:t>  </a:t>
            </a:r>
            <a:r>
              <a:rPr spc="95" dirty="0"/>
              <a:t>speed,</a:t>
            </a:r>
            <a:r>
              <a:rPr spc="20" dirty="0"/>
              <a:t>  </a:t>
            </a:r>
            <a:r>
              <a:rPr spc="85" dirty="0"/>
              <a:t>reduces</a:t>
            </a:r>
            <a:r>
              <a:rPr spc="20" dirty="0"/>
              <a:t>  </a:t>
            </a:r>
            <a:r>
              <a:rPr spc="125" dirty="0"/>
              <a:t>paperwork,</a:t>
            </a:r>
            <a:r>
              <a:rPr spc="20" dirty="0"/>
              <a:t>  </a:t>
            </a:r>
            <a:r>
              <a:rPr spc="-25" dirty="0"/>
              <a:t>and </a:t>
            </a:r>
            <a:r>
              <a:rPr dirty="0"/>
              <a:t>enhances</a:t>
            </a:r>
            <a:r>
              <a:rPr spc="-5" dirty="0"/>
              <a:t>  </a:t>
            </a:r>
            <a:r>
              <a:rPr spc="240" dirty="0"/>
              <a:t>operational</a:t>
            </a:r>
            <a:r>
              <a:rPr spc="-5" dirty="0"/>
              <a:t> </a:t>
            </a:r>
            <a:r>
              <a:rPr spc="345" dirty="0"/>
              <a:t>efficiency</a:t>
            </a:r>
            <a:r>
              <a:rPr dirty="0"/>
              <a:t>  </a:t>
            </a:r>
            <a:r>
              <a:rPr spc="245" dirty="0"/>
              <a:t>with</a:t>
            </a:r>
            <a:r>
              <a:rPr lang="en-US" spc="245" dirty="0"/>
              <a:t> </a:t>
            </a:r>
            <a:r>
              <a:rPr spc="160" dirty="0"/>
              <a:t>role-</a:t>
            </a:r>
            <a:r>
              <a:rPr spc="204" dirty="0"/>
              <a:t>based</a:t>
            </a:r>
            <a:r>
              <a:rPr lang="en-US" spc="204" dirty="0"/>
              <a:t> </a:t>
            </a:r>
            <a:r>
              <a:rPr spc="340" dirty="0"/>
              <a:t>security.</a:t>
            </a:r>
            <a:r>
              <a:rPr dirty="0"/>
              <a:t>	</a:t>
            </a:r>
            <a:r>
              <a:rPr lang="en-US" dirty="0"/>
              <a:t> </a:t>
            </a:r>
            <a:r>
              <a:rPr spc="-25" dirty="0"/>
              <a:t>By</a:t>
            </a:r>
            <a:r>
              <a:rPr lang="en-US" spc="-25" dirty="0"/>
              <a:t> </a:t>
            </a:r>
            <a:r>
              <a:rPr spc="150" dirty="0"/>
              <a:t>adopting</a:t>
            </a:r>
            <a:r>
              <a:rPr dirty="0"/>
              <a:t>	</a:t>
            </a:r>
            <a:r>
              <a:rPr spc="765" dirty="0"/>
              <a:t>it,</a:t>
            </a:r>
            <a:r>
              <a:rPr dirty="0"/>
              <a:t>	</a:t>
            </a:r>
            <a:r>
              <a:rPr spc="185" dirty="0"/>
              <a:t>the </a:t>
            </a:r>
            <a:r>
              <a:rPr spc="315" dirty="0"/>
              <a:t>university</a:t>
            </a:r>
            <a:r>
              <a:rPr dirty="0"/>
              <a:t>	</a:t>
            </a:r>
            <a:r>
              <a:rPr spc="-25" dirty="0"/>
              <a:t>can</a:t>
            </a:r>
            <a:r>
              <a:rPr dirty="0"/>
              <a:t>	</a:t>
            </a:r>
            <a:r>
              <a:rPr spc="-10" dirty="0"/>
              <a:t>modernize</a:t>
            </a:r>
            <a:r>
              <a:rPr dirty="0"/>
              <a:t>	</a:t>
            </a:r>
            <a:r>
              <a:rPr spc="555" dirty="0"/>
              <a:t>its</a:t>
            </a:r>
            <a:r>
              <a:rPr lang="en-US" spc="555" dirty="0"/>
              <a:t> </a:t>
            </a:r>
            <a:r>
              <a:rPr spc="235" dirty="0"/>
              <a:t>record- </a:t>
            </a:r>
            <a:r>
              <a:rPr spc="90" dirty="0"/>
              <a:t>keeping</a:t>
            </a:r>
            <a:r>
              <a:rPr dirty="0"/>
              <a:t>	</a:t>
            </a:r>
            <a:r>
              <a:rPr spc="305" dirty="0"/>
              <a:t>practices.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95235" y="1997710"/>
            <a:ext cx="7098665" cy="7554595"/>
            <a:chOff x="495235" y="1997710"/>
            <a:chExt cx="7098665" cy="75545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5196" y="1997710"/>
              <a:ext cx="6248399" cy="61626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65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400" spc="-35" dirty="0"/>
              <a:t>TESTING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1179261" y="1329740"/>
            <a:ext cx="16054705" cy="8330565"/>
            <a:chOff x="1179261" y="1329740"/>
            <a:chExt cx="16054705" cy="83305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261" y="1329740"/>
              <a:ext cx="15811498" cy="22288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482445" y="2130196"/>
              <a:ext cx="2745740" cy="1535430"/>
            </a:xfrm>
            <a:custGeom>
              <a:avLst/>
              <a:gdLst/>
              <a:ahLst/>
              <a:cxnLst/>
              <a:rect l="l" t="t" r="r" b="b"/>
              <a:pathLst>
                <a:path w="2745740" h="1535429">
                  <a:moveTo>
                    <a:pt x="2745740" y="0"/>
                  </a:moveTo>
                  <a:lnTo>
                    <a:pt x="0" y="0"/>
                  </a:lnTo>
                  <a:lnTo>
                    <a:pt x="0" y="1535252"/>
                  </a:lnTo>
                  <a:lnTo>
                    <a:pt x="1372870" y="1535252"/>
                  </a:lnTo>
                  <a:lnTo>
                    <a:pt x="2745740" y="1535252"/>
                  </a:lnTo>
                  <a:lnTo>
                    <a:pt x="2745740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482394" y="2130198"/>
              <a:ext cx="2745740" cy="1535430"/>
            </a:xfrm>
            <a:custGeom>
              <a:avLst/>
              <a:gdLst/>
              <a:ahLst/>
              <a:cxnLst/>
              <a:rect l="l" t="t" r="r" b="b"/>
              <a:pathLst>
                <a:path w="2745740" h="1535429">
                  <a:moveTo>
                    <a:pt x="1372841" y="1535257"/>
                  </a:moveTo>
                  <a:lnTo>
                    <a:pt x="0" y="1535257"/>
                  </a:lnTo>
                  <a:lnTo>
                    <a:pt x="0" y="0"/>
                  </a:lnTo>
                  <a:lnTo>
                    <a:pt x="2745682" y="0"/>
                  </a:lnTo>
                  <a:lnTo>
                    <a:pt x="2745682" y="1535257"/>
                  </a:lnTo>
                  <a:lnTo>
                    <a:pt x="1372841" y="1535257"/>
                  </a:lnTo>
                  <a:close/>
                </a:path>
                <a:path w="2745740" h="1535429">
                  <a:moveTo>
                    <a:pt x="1372841" y="462416"/>
                  </a:moveTo>
                  <a:lnTo>
                    <a:pt x="0" y="462416"/>
                  </a:lnTo>
                  <a:lnTo>
                    <a:pt x="0" y="0"/>
                  </a:lnTo>
                  <a:lnTo>
                    <a:pt x="2745682" y="0"/>
                  </a:lnTo>
                  <a:lnTo>
                    <a:pt x="2745682" y="462416"/>
                  </a:lnTo>
                  <a:lnTo>
                    <a:pt x="1372841" y="462416"/>
                  </a:lnTo>
                  <a:close/>
                </a:path>
                <a:path w="2745740" h="1535429">
                  <a:moveTo>
                    <a:pt x="2419172" y="140388"/>
                  </a:moveTo>
                  <a:lnTo>
                    <a:pt x="2559631" y="280777"/>
                  </a:lnTo>
                </a:path>
                <a:path w="2745740" h="1535429">
                  <a:moveTo>
                    <a:pt x="2559123" y="140388"/>
                  </a:moveTo>
                  <a:lnTo>
                    <a:pt x="2418791" y="280777"/>
                  </a:lnTo>
                </a:path>
                <a:path w="2745740" h="1535429">
                  <a:moveTo>
                    <a:pt x="1751928" y="209909"/>
                  </a:moveTo>
                  <a:lnTo>
                    <a:pt x="1951060" y="210798"/>
                  </a:lnTo>
                </a:path>
                <a:path w="2745740" h="1535429">
                  <a:moveTo>
                    <a:pt x="2185116" y="280320"/>
                  </a:moveTo>
                  <a:lnTo>
                    <a:pt x="2115140" y="280320"/>
                  </a:lnTo>
                  <a:lnTo>
                    <a:pt x="2115140" y="140388"/>
                  </a:lnTo>
                  <a:lnTo>
                    <a:pt x="2255091" y="140388"/>
                  </a:lnTo>
                  <a:lnTo>
                    <a:pt x="2255091" y="280320"/>
                  </a:lnTo>
                  <a:lnTo>
                    <a:pt x="2185116" y="280320"/>
                  </a:lnTo>
                  <a:close/>
                </a:path>
              </a:pathLst>
            </a:custGeom>
            <a:ln w="116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22423" y="2825496"/>
              <a:ext cx="344423" cy="6248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52775" y="2825496"/>
              <a:ext cx="307848" cy="6248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85592" y="2825496"/>
              <a:ext cx="585215" cy="62484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60367" y="2822448"/>
              <a:ext cx="365759" cy="62484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73191" y="3891383"/>
              <a:ext cx="10944224" cy="576842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194385" y="4604512"/>
            <a:ext cx="4448810" cy="516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Testing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320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Register</a:t>
            </a:r>
            <a:endParaRPr sz="3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400" spc="-35" dirty="0"/>
              <a:t>TESTING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1179261" y="1329740"/>
            <a:ext cx="16054705" cy="8206740"/>
            <a:chOff x="1179261" y="1329740"/>
            <a:chExt cx="16054705" cy="82067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261" y="1329740"/>
              <a:ext cx="15811498" cy="22288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482445" y="2130196"/>
              <a:ext cx="2745740" cy="1535430"/>
            </a:xfrm>
            <a:custGeom>
              <a:avLst/>
              <a:gdLst/>
              <a:ahLst/>
              <a:cxnLst/>
              <a:rect l="l" t="t" r="r" b="b"/>
              <a:pathLst>
                <a:path w="2745740" h="1535429">
                  <a:moveTo>
                    <a:pt x="2745740" y="0"/>
                  </a:moveTo>
                  <a:lnTo>
                    <a:pt x="0" y="0"/>
                  </a:lnTo>
                  <a:lnTo>
                    <a:pt x="0" y="1535252"/>
                  </a:lnTo>
                  <a:lnTo>
                    <a:pt x="1372870" y="1535252"/>
                  </a:lnTo>
                  <a:lnTo>
                    <a:pt x="2745740" y="1535252"/>
                  </a:lnTo>
                  <a:lnTo>
                    <a:pt x="2745740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482394" y="2130198"/>
              <a:ext cx="2745740" cy="1535430"/>
            </a:xfrm>
            <a:custGeom>
              <a:avLst/>
              <a:gdLst/>
              <a:ahLst/>
              <a:cxnLst/>
              <a:rect l="l" t="t" r="r" b="b"/>
              <a:pathLst>
                <a:path w="2745740" h="1535429">
                  <a:moveTo>
                    <a:pt x="1372841" y="1535257"/>
                  </a:moveTo>
                  <a:lnTo>
                    <a:pt x="0" y="1535257"/>
                  </a:lnTo>
                  <a:lnTo>
                    <a:pt x="0" y="0"/>
                  </a:lnTo>
                  <a:lnTo>
                    <a:pt x="2745682" y="0"/>
                  </a:lnTo>
                  <a:lnTo>
                    <a:pt x="2745682" y="1535257"/>
                  </a:lnTo>
                  <a:lnTo>
                    <a:pt x="1372841" y="1535257"/>
                  </a:lnTo>
                  <a:close/>
                </a:path>
                <a:path w="2745740" h="1535429">
                  <a:moveTo>
                    <a:pt x="1372841" y="462416"/>
                  </a:moveTo>
                  <a:lnTo>
                    <a:pt x="0" y="462416"/>
                  </a:lnTo>
                  <a:lnTo>
                    <a:pt x="0" y="0"/>
                  </a:lnTo>
                  <a:lnTo>
                    <a:pt x="2745682" y="0"/>
                  </a:lnTo>
                  <a:lnTo>
                    <a:pt x="2745682" y="462416"/>
                  </a:lnTo>
                  <a:lnTo>
                    <a:pt x="1372841" y="462416"/>
                  </a:lnTo>
                  <a:close/>
                </a:path>
                <a:path w="2745740" h="1535429">
                  <a:moveTo>
                    <a:pt x="2419172" y="140388"/>
                  </a:moveTo>
                  <a:lnTo>
                    <a:pt x="2559631" y="280777"/>
                  </a:lnTo>
                </a:path>
                <a:path w="2745740" h="1535429">
                  <a:moveTo>
                    <a:pt x="2559123" y="140388"/>
                  </a:moveTo>
                  <a:lnTo>
                    <a:pt x="2418791" y="280777"/>
                  </a:lnTo>
                </a:path>
                <a:path w="2745740" h="1535429">
                  <a:moveTo>
                    <a:pt x="1751928" y="209909"/>
                  </a:moveTo>
                  <a:lnTo>
                    <a:pt x="1951060" y="210798"/>
                  </a:lnTo>
                </a:path>
                <a:path w="2745740" h="1535429">
                  <a:moveTo>
                    <a:pt x="2185116" y="280320"/>
                  </a:moveTo>
                  <a:lnTo>
                    <a:pt x="2115140" y="280320"/>
                  </a:lnTo>
                  <a:lnTo>
                    <a:pt x="2115140" y="140388"/>
                  </a:lnTo>
                  <a:lnTo>
                    <a:pt x="2255091" y="140388"/>
                  </a:lnTo>
                  <a:lnTo>
                    <a:pt x="2255091" y="280320"/>
                  </a:lnTo>
                  <a:lnTo>
                    <a:pt x="2185116" y="280320"/>
                  </a:lnTo>
                  <a:close/>
                </a:path>
              </a:pathLst>
            </a:custGeom>
            <a:ln w="116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22423" y="2825496"/>
              <a:ext cx="344423" cy="6248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52775" y="2825496"/>
              <a:ext cx="307848" cy="6248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85592" y="2825496"/>
              <a:ext cx="585215" cy="62484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60367" y="2822448"/>
              <a:ext cx="365759" cy="62484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73216" y="3873227"/>
              <a:ext cx="10744199" cy="566305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166252" y="4548225"/>
            <a:ext cx="4448810" cy="516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Testing</a:t>
            </a:r>
            <a:r>
              <a:rPr sz="3200" spc="-1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3200" spc="-1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add</a:t>
            </a:r>
            <a:r>
              <a:rPr sz="320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onsolas"/>
                <a:cs typeface="Consolas"/>
              </a:rPr>
              <a:t>User</a:t>
            </a:r>
            <a:endParaRPr sz="3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400" spc="-35" dirty="0"/>
              <a:t>TESTING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1179261" y="1329740"/>
            <a:ext cx="16055340" cy="8209280"/>
            <a:chOff x="1179261" y="1329740"/>
            <a:chExt cx="16055340" cy="82092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261" y="1329740"/>
              <a:ext cx="15811498" cy="22288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482445" y="2130196"/>
              <a:ext cx="2745740" cy="1535430"/>
            </a:xfrm>
            <a:custGeom>
              <a:avLst/>
              <a:gdLst/>
              <a:ahLst/>
              <a:cxnLst/>
              <a:rect l="l" t="t" r="r" b="b"/>
              <a:pathLst>
                <a:path w="2745740" h="1535429">
                  <a:moveTo>
                    <a:pt x="2745740" y="0"/>
                  </a:moveTo>
                  <a:lnTo>
                    <a:pt x="0" y="0"/>
                  </a:lnTo>
                  <a:lnTo>
                    <a:pt x="0" y="1535252"/>
                  </a:lnTo>
                  <a:lnTo>
                    <a:pt x="1372870" y="1535252"/>
                  </a:lnTo>
                  <a:lnTo>
                    <a:pt x="2745740" y="1535252"/>
                  </a:lnTo>
                  <a:lnTo>
                    <a:pt x="2745740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482394" y="2130198"/>
              <a:ext cx="2745740" cy="1535430"/>
            </a:xfrm>
            <a:custGeom>
              <a:avLst/>
              <a:gdLst/>
              <a:ahLst/>
              <a:cxnLst/>
              <a:rect l="l" t="t" r="r" b="b"/>
              <a:pathLst>
                <a:path w="2745740" h="1535429">
                  <a:moveTo>
                    <a:pt x="1372841" y="1535257"/>
                  </a:moveTo>
                  <a:lnTo>
                    <a:pt x="0" y="1535257"/>
                  </a:lnTo>
                  <a:lnTo>
                    <a:pt x="0" y="0"/>
                  </a:lnTo>
                  <a:lnTo>
                    <a:pt x="2745682" y="0"/>
                  </a:lnTo>
                  <a:lnTo>
                    <a:pt x="2745682" y="1535257"/>
                  </a:lnTo>
                  <a:lnTo>
                    <a:pt x="1372841" y="1535257"/>
                  </a:lnTo>
                  <a:close/>
                </a:path>
                <a:path w="2745740" h="1535429">
                  <a:moveTo>
                    <a:pt x="1372841" y="462416"/>
                  </a:moveTo>
                  <a:lnTo>
                    <a:pt x="0" y="462416"/>
                  </a:lnTo>
                  <a:lnTo>
                    <a:pt x="0" y="0"/>
                  </a:lnTo>
                  <a:lnTo>
                    <a:pt x="2745682" y="0"/>
                  </a:lnTo>
                  <a:lnTo>
                    <a:pt x="2745682" y="462416"/>
                  </a:lnTo>
                  <a:lnTo>
                    <a:pt x="1372841" y="462416"/>
                  </a:lnTo>
                  <a:close/>
                </a:path>
                <a:path w="2745740" h="1535429">
                  <a:moveTo>
                    <a:pt x="2419172" y="140388"/>
                  </a:moveTo>
                  <a:lnTo>
                    <a:pt x="2559631" y="280777"/>
                  </a:lnTo>
                </a:path>
                <a:path w="2745740" h="1535429">
                  <a:moveTo>
                    <a:pt x="2559123" y="140388"/>
                  </a:moveTo>
                  <a:lnTo>
                    <a:pt x="2418791" y="280777"/>
                  </a:lnTo>
                </a:path>
                <a:path w="2745740" h="1535429">
                  <a:moveTo>
                    <a:pt x="1751928" y="209909"/>
                  </a:moveTo>
                  <a:lnTo>
                    <a:pt x="1951060" y="210798"/>
                  </a:lnTo>
                </a:path>
                <a:path w="2745740" h="1535429">
                  <a:moveTo>
                    <a:pt x="2185116" y="280320"/>
                  </a:moveTo>
                  <a:lnTo>
                    <a:pt x="2115140" y="280320"/>
                  </a:lnTo>
                  <a:lnTo>
                    <a:pt x="2115140" y="140388"/>
                  </a:lnTo>
                  <a:lnTo>
                    <a:pt x="2255091" y="140388"/>
                  </a:lnTo>
                  <a:lnTo>
                    <a:pt x="2255091" y="280320"/>
                  </a:lnTo>
                  <a:lnTo>
                    <a:pt x="2185116" y="280320"/>
                  </a:lnTo>
                  <a:close/>
                </a:path>
              </a:pathLst>
            </a:custGeom>
            <a:ln w="116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22423" y="2825496"/>
              <a:ext cx="344423" cy="6248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52775" y="2825496"/>
              <a:ext cx="307848" cy="6248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85592" y="2825496"/>
              <a:ext cx="585215" cy="62484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60367" y="2822448"/>
              <a:ext cx="365759" cy="62484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08852" y="3947654"/>
              <a:ext cx="11325224" cy="559117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41153" y="4604512"/>
            <a:ext cx="4891405" cy="516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Testing</a:t>
            </a:r>
            <a:r>
              <a:rPr sz="3200" spc="-1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3200" spc="-1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view</a:t>
            </a:r>
            <a:r>
              <a:rPr sz="3200" spc="-1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Users</a:t>
            </a:r>
            <a:endParaRPr sz="3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400" spc="-35" dirty="0"/>
              <a:t>TESTING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1179261" y="1329740"/>
            <a:ext cx="16054705" cy="8278495"/>
            <a:chOff x="1179261" y="1329740"/>
            <a:chExt cx="16054705" cy="82784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261" y="1329740"/>
              <a:ext cx="15811498" cy="22288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482445" y="2130196"/>
              <a:ext cx="2745740" cy="1535430"/>
            </a:xfrm>
            <a:custGeom>
              <a:avLst/>
              <a:gdLst/>
              <a:ahLst/>
              <a:cxnLst/>
              <a:rect l="l" t="t" r="r" b="b"/>
              <a:pathLst>
                <a:path w="2745740" h="1535429">
                  <a:moveTo>
                    <a:pt x="2745740" y="0"/>
                  </a:moveTo>
                  <a:lnTo>
                    <a:pt x="0" y="0"/>
                  </a:lnTo>
                  <a:lnTo>
                    <a:pt x="0" y="1535252"/>
                  </a:lnTo>
                  <a:lnTo>
                    <a:pt x="1372870" y="1535252"/>
                  </a:lnTo>
                  <a:lnTo>
                    <a:pt x="2745740" y="1535252"/>
                  </a:lnTo>
                  <a:lnTo>
                    <a:pt x="2745740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482394" y="2130198"/>
              <a:ext cx="2745740" cy="1535430"/>
            </a:xfrm>
            <a:custGeom>
              <a:avLst/>
              <a:gdLst/>
              <a:ahLst/>
              <a:cxnLst/>
              <a:rect l="l" t="t" r="r" b="b"/>
              <a:pathLst>
                <a:path w="2745740" h="1535429">
                  <a:moveTo>
                    <a:pt x="1372841" y="1535257"/>
                  </a:moveTo>
                  <a:lnTo>
                    <a:pt x="0" y="1535257"/>
                  </a:lnTo>
                  <a:lnTo>
                    <a:pt x="0" y="0"/>
                  </a:lnTo>
                  <a:lnTo>
                    <a:pt x="2745682" y="0"/>
                  </a:lnTo>
                  <a:lnTo>
                    <a:pt x="2745682" y="1535257"/>
                  </a:lnTo>
                  <a:lnTo>
                    <a:pt x="1372841" y="1535257"/>
                  </a:lnTo>
                  <a:close/>
                </a:path>
                <a:path w="2745740" h="1535429">
                  <a:moveTo>
                    <a:pt x="1372841" y="462416"/>
                  </a:moveTo>
                  <a:lnTo>
                    <a:pt x="0" y="462416"/>
                  </a:lnTo>
                  <a:lnTo>
                    <a:pt x="0" y="0"/>
                  </a:lnTo>
                  <a:lnTo>
                    <a:pt x="2745682" y="0"/>
                  </a:lnTo>
                  <a:lnTo>
                    <a:pt x="2745682" y="462416"/>
                  </a:lnTo>
                  <a:lnTo>
                    <a:pt x="1372841" y="462416"/>
                  </a:lnTo>
                  <a:close/>
                </a:path>
                <a:path w="2745740" h="1535429">
                  <a:moveTo>
                    <a:pt x="2419172" y="140388"/>
                  </a:moveTo>
                  <a:lnTo>
                    <a:pt x="2559631" y="280777"/>
                  </a:lnTo>
                </a:path>
                <a:path w="2745740" h="1535429">
                  <a:moveTo>
                    <a:pt x="2559123" y="140388"/>
                  </a:moveTo>
                  <a:lnTo>
                    <a:pt x="2418791" y="280777"/>
                  </a:lnTo>
                </a:path>
                <a:path w="2745740" h="1535429">
                  <a:moveTo>
                    <a:pt x="1751928" y="209909"/>
                  </a:moveTo>
                  <a:lnTo>
                    <a:pt x="1951060" y="210798"/>
                  </a:lnTo>
                </a:path>
                <a:path w="2745740" h="1535429">
                  <a:moveTo>
                    <a:pt x="2185116" y="280320"/>
                  </a:moveTo>
                  <a:lnTo>
                    <a:pt x="2115140" y="280320"/>
                  </a:lnTo>
                  <a:lnTo>
                    <a:pt x="2115140" y="140388"/>
                  </a:lnTo>
                  <a:lnTo>
                    <a:pt x="2255091" y="140388"/>
                  </a:lnTo>
                  <a:lnTo>
                    <a:pt x="2255091" y="280320"/>
                  </a:lnTo>
                  <a:lnTo>
                    <a:pt x="2185116" y="280320"/>
                  </a:lnTo>
                  <a:close/>
                </a:path>
              </a:pathLst>
            </a:custGeom>
            <a:ln w="116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22423" y="2825496"/>
              <a:ext cx="344423" cy="6248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52775" y="2825496"/>
              <a:ext cx="307848" cy="6248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85592" y="2825496"/>
              <a:ext cx="585215" cy="62484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60367" y="2822448"/>
              <a:ext cx="365759" cy="62484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65024" y="3892935"/>
              <a:ext cx="10848974" cy="571499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81836" y="4372102"/>
            <a:ext cx="4448810" cy="1473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8400"/>
              </a:lnSpc>
              <a:spcBef>
                <a:spcPts val="95"/>
              </a:spcBef>
            </a:pP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Testing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320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Document Upload</a:t>
            </a:r>
            <a:endParaRPr sz="3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400" spc="-35" dirty="0"/>
              <a:t>TESTING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1179261" y="1329740"/>
            <a:ext cx="16055340" cy="8256270"/>
            <a:chOff x="1179261" y="1329740"/>
            <a:chExt cx="16055340" cy="82562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261" y="1329740"/>
              <a:ext cx="15811498" cy="22288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482445" y="2130196"/>
              <a:ext cx="2745740" cy="1535430"/>
            </a:xfrm>
            <a:custGeom>
              <a:avLst/>
              <a:gdLst/>
              <a:ahLst/>
              <a:cxnLst/>
              <a:rect l="l" t="t" r="r" b="b"/>
              <a:pathLst>
                <a:path w="2745740" h="1535429">
                  <a:moveTo>
                    <a:pt x="2745740" y="0"/>
                  </a:moveTo>
                  <a:lnTo>
                    <a:pt x="0" y="0"/>
                  </a:lnTo>
                  <a:lnTo>
                    <a:pt x="0" y="1535252"/>
                  </a:lnTo>
                  <a:lnTo>
                    <a:pt x="1372870" y="1535252"/>
                  </a:lnTo>
                  <a:lnTo>
                    <a:pt x="2745740" y="1535252"/>
                  </a:lnTo>
                  <a:lnTo>
                    <a:pt x="2745740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482394" y="2130198"/>
              <a:ext cx="2745740" cy="1535430"/>
            </a:xfrm>
            <a:custGeom>
              <a:avLst/>
              <a:gdLst/>
              <a:ahLst/>
              <a:cxnLst/>
              <a:rect l="l" t="t" r="r" b="b"/>
              <a:pathLst>
                <a:path w="2745740" h="1535429">
                  <a:moveTo>
                    <a:pt x="1372841" y="1535257"/>
                  </a:moveTo>
                  <a:lnTo>
                    <a:pt x="0" y="1535257"/>
                  </a:lnTo>
                  <a:lnTo>
                    <a:pt x="0" y="0"/>
                  </a:lnTo>
                  <a:lnTo>
                    <a:pt x="2745682" y="0"/>
                  </a:lnTo>
                  <a:lnTo>
                    <a:pt x="2745682" y="1535257"/>
                  </a:lnTo>
                  <a:lnTo>
                    <a:pt x="1372841" y="1535257"/>
                  </a:lnTo>
                  <a:close/>
                </a:path>
                <a:path w="2745740" h="1535429">
                  <a:moveTo>
                    <a:pt x="1372841" y="462416"/>
                  </a:moveTo>
                  <a:lnTo>
                    <a:pt x="0" y="462416"/>
                  </a:lnTo>
                  <a:lnTo>
                    <a:pt x="0" y="0"/>
                  </a:lnTo>
                  <a:lnTo>
                    <a:pt x="2745682" y="0"/>
                  </a:lnTo>
                  <a:lnTo>
                    <a:pt x="2745682" y="462416"/>
                  </a:lnTo>
                  <a:lnTo>
                    <a:pt x="1372841" y="462416"/>
                  </a:lnTo>
                  <a:close/>
                </a:path>
                <a:path w="2745740" h="1535429">
                  <a:moveTo>
                    <a:pt x="2419172" y="140388"/>
                  </a:moveTo>
                  <a:lnTo>
                    <a:pt x="2559631" y="280777"/>
                  </a:lnTo>
                </a:path>
                <a:path w="2745740" h="1535429">
                  <a:moveTo>
                    <a:pt x="2559123" y="140388"/>
                  </a:moveTo>
                  <a:lnTo>
                    <a:pt x="2418791" y="280777"/>
                  </a:lnTo>
                </a:path>
                <a:path w="2745740" h="1535429">
                  <a:moveTo>
                    <a:pt x="1751928" y="209909"/>
                  </a:moveTo>
                  <a:lnTo>
                    <a:pt x="1951060" y="210798"/>
                  </a:lnTo>
                </a:path>
                <a:path w="2745740" h="1535429">
                  <a:moveTo>
                    <a:pt x="2185116" y="280320"/>
                  </a:moveTo>
                  <a:lnTo>
                    <a:pt x="2115140" y="280320"/>
                  </a:lnTo>
                  <a:lnTo>
                    <a:pt x="2115140" y="140388"/>
                  </a:lnTo>
                  <a:lnTo>
                    <a:pt x="2255091" y="140388"/>
                  </a:lnTo>
                  <a:lnTo>
                    <a:pt x="2255091" y="280320"/>
                  </a:lnTo>
                  <a:lnTo>
                    <a:pt x="2185116" y="280320"/>
                  </a:lnTo>
                  <a:close/>
                </a:path>
              </a:pathLst>
            </a:custGeom>
            <a:ln w="116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22423" y="2825496"/>
              <a:ext cx="344423" cy="6248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52775" y="2825496"/>
              <a:ext cx="307848" cy="6248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85592" y="2825496"/>
              <a:ext cx="585215" cy="62484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60367" y="2822448"/>
              <a:ext cx="365759" cy="62484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80302" y="3671915"/>
              <a:ext cx="11153774" cy="591368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81836" y="4372102"/>
            <a:ext cx="4448810" cy="1473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8400"/>
              </a:lnSpc>
              <a:spcBef>
                <a:spcPts val="95"/>
              </a:spcBef>
            </a:pP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Testing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320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Document Scanning</a:t>
            </a:r>
            <a:endParaRPr sz="3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400" spc="-370" dirty="0">
                <a:latin typeface="Microsoft Sans Serif"/>
                <a:cs typeface="Microsoft Sans Serif"/>
              </a:rPr>
              <a:t>TESTING</a:t>
            </a:r>
            <a:endParaRPr sz="44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79261" y="1329740"/>
            <a:ext cx="16055340" cy="8201025"/>
            <a:chOff x="1179261" y="1329740"/>
            <a:chExt cx="16055340" cy="82010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261" y="1329740"/>
              <a:ext cx="15811498" cy="22288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482445" y="2130196"/>
              <a:ext cx="2745740" cy="1535430"/>
            </a:xfrm>
            <a:custGeom>
              <a:avLst/>
              <a:gdLst/>
              <a:ahLst/>
              <a:cxnLst/>
              <a:rect l="l" t="t" r="r" b="b"/>
              <a:pathLst>
                <a:path w="2745740" h="1535429">
                  <a:moveTo>
                    <a:pt x="2745740" y="0"/>
                  </a:moveTo>
                  <a:lnTo>
                    <a:pt x="0" y="0"/>
                  </a:lnTo>
                  <a:lnTo>
                    <a:pt x="0" y="1535252"/>
                  </a:lnTo>
                  <a:lnTo>
                    <a:pt x="1372870" y="1535252"/>
                  </a:lnTo>
                  <a:lnTo>
                    <a:pt x="2745740" y="1535252"/>
                  </a:lnTo>
                  <a:lnTo>
                    <a:pt x="2745740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482394" y="2130198"/>
              <a:ext cx="2745740" cy="1535430"/>
            </a:xfrm>
            <a:custGeom>
              <a:avLst/>
              <a:gdLst/>
              <a:ahLst/>
              <a:cxnLst/>
              <a:rect l="l" t="t" r="r" b="b"/>
              <a:pathLst>
                <a:path w="2745740" h="1535429">
                  <a:moveTo>
                    <a:pt x="1372841" y="1535257"/>
                  </a:moveTo>
                  <a:lnTo>
                    <a:pt x="0" y="1535257"/>
                  </a:lnTo>
                  <a:lnTo>
                    <a:pt x="0" y="0"/>
                  </a:lnTo>
                  <a:lnTo>
                    <a:pt x="2745682" y="0"/>
                  </a:lnTo>
                  <a:lnTo>
                    <a:pt x="2745682" y="1535257"/>
                  </a:lnTo>
                  <a:lnTo>
                    <a:pt x="1372841" y="1535257"/>
                  </a:lnTo>
                  <a:close/>
                </a:path>
                <a:path w="2745740" h="1535429">
                  <a:moveTo>
                    <a:pt x="1372841" y="462416"/>
                  </a:moveTo>
                  <a:lnTo>
                    <a:pt x="0" y="462416"/>
                  </a:lnTo>
                  <a:lnTo>
                    <a:pt x="0" y="0"/>
                  </a:lnTo>
                  <a:lnTo>
                    <a:pt x="2745682" y="0"/>
                  </a:lnTo>
                  <a:lnTo>
                    <a:pt x="2745682" y="462416"/>
                  </a:lnTo>
                  <a:lnTo>
                    <a:pt x="1372841" y="462416"/>
                  </a:lnTo>
                  <a:close/>
                </a:path>
                <a:path w="2745740" h="1535429">
                  <a:moveTo>
                    <a:pt x="2419172" y="140388"/>
                  </a:moveTo>
                  <a:lnTo>
                    <a:pt x="2559631" y="280777"/>
                  </a:lnTo>
                </a:path>
                <a:path w="2745740" h="1535429">
                  <a:moveTo>
                    <a:pt x="2559123" y="140388"/>
                  </a:moveTo>
                  <a:lnTo>
                    <a:pt x="2418791" y="280777"/>
                  </a:lnTo>
                </a:path>
                <a:path w="2745740" h="1535429">
                  <a:moveTo>
                    <a:pt x="1751928" y="209909"/>
                  </a:moveTo>
                  <a:lnTo>
                    <a:pt x="1951060" y="210798"/>
                  </a:lnTo>
                </a:path>
                <a:path w="2745740" h="1535429">
                  <a:moveTo>
                    <a:pt x="2185116" y="280320"/>
                  </a:moveTo>
                  <a:lnTo>
                    <a:pt x="2115140" y="280320"/>
                  </a:lnTo>
                  <a:lnTo>
                    <a:pt x="2115140" y="140388"/>
                  </a:lnTo>
                  <a:lnTo>
                    <a:pt x="2255091" y="140388"/>
                  </a:lnTo>
                  <a:lnTo>
                    <a:pt x="2255091" y="280320"/>
                  </a:lnTo>
                  <a:lnTo>
                    <a:pt x="2185116" y="280320"/>
                  </a:lnTo>
                  <a:close/>
                </a:path>
              </a:pathLst>
            </a:custGeom>
            <a:ln w="116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22423" y="2825496"/>
              <a:ext cx="344423" cy="6248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52775" y="2825496"/>
              <a:ext cx="307848" cy="6248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85592" y="2825496"/>
              <a:ext cx="585215" cy="62484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60367" y="2822448"/>
              <a:ext cx="365759" cy="62484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1677" y="4197728"/>
              <a:ext cx="11582399" cy="533266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81836" y="4604512"/>
            <a:ext cx="4006850" cy="516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781810" algn="l"/>
                <a:tab pos="2666365" algn="l"/>
              </a:tabLst>
            </a:pPr>
            <a:r>
              <a:rPr sz="32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Testing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47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Logout</a:t>
            </a:r>
            <a:endParaRPr sz="3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85371" y="5758065"/>
            <a:ext cx="5513705" cy="11341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504565" algn="l"/>
              </a:tabLst>
            </a:pPr>
            <a:r>
              <a:rPr sz="72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</a:t>
            </a:r>
            <a:r>
              <a:rPr sz="72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725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Demo</a:t>
            </a:r>
            <a:endParaRPr sz="725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79261" y="1329740"/>
            <a:ext cx="16584930" cy="5068570"/>
            <a:chOff x="1179261" y="1329740"/>
            <a:chExt cx="16584930" cy="5068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261" y="1329740"/>
              <a:ext cx="15811498" cy="29337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346938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4407662" y="0"/>
                  </a:moveTo>
                  <a:lnTo>
                    <a:pt x="0" y="0"/>
                  </a:lnTo>
                  <a:lnTo>
                    <a:pt x="0" y="2464485"/>
                  </a:lnTo>
                  <a:lnTo>
                    <a:pt x="2203831" y="2464485"/>
                  </a:lnTo>
                  <a:lnTo>
                    <a:pt x="4407662" y="2464485"/>
                  </a:lnTo>
                  <a:lnTo>
                    <a:pt x="440766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346811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2203958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2464475"/>
                  </a:lnTo>
                  <a:lnTo>
                    <a:pt x="2203958" y="2464475"/>
                  </a:lnTo>
                  <a:close/>
                </a:path>
                <a:path w="4408169" h="2465070">
                  <a:moveTo>
                    <a:pt x="2203958" y="742299"/>
                  </a:moveTo>
                  <a:lnTo>
                    <a:pt x="0" y="742299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742299"/>
                  </a:lnTo>
                  <a:lnTo>
                    <a:pt x="2203958" y="742299"/>
                  </a:lnTo>
                  <a:close/>
                </a:path>
                <a:path w="4408169" h="2465070">
                  <a:moveTo>
                    <a:pt x="3883660" y="225360"/>
                  </a:moveTo>
                  <a:lnTo>
                    <a:pt x="4108958" y="450708"/>
                  </a:lnTo>
                </a:path>
                <a:path w="4408169" h="2465070">
                  <a:moveTo>
                    <a:pt x="4108323" y="225360"/>
                  </a:moveTo>
                  <a:lnTo>
                    <a:pt x="3882898" y="450708"/>
                  </a:lnTo>
                </a:path>
                <a:path w="4408169" h="2465070">
                  <a:moveTo>
                    <a:pt x="2812288" y="336955"/>
                  </a:moveTo>
                  <a:lnTo>
                    <a:pt x="3131947" y="338390"/>
                  </a:lnTo>
                </a:path>
                <a:path w="4408169" h="2465070">
                  <a:moveTo>
                    <a:pt x="3507740" y="449984"/>
                  </a:moveTo>
                  <a:lnTo>
                    <a:pt x="3395472" y="449984"/>
                  </a:lnTo>
                  <a:lnTo>
                    <a:pt x="3395472" y="225360"/>
                  </a:lnTo>
                  <a:lnTo>
                    <a:pt x="3620135" y="225360"/>
                  </a:lnTo>
                  <a:lnTo>
                    <a:pt x="3620135" y="449984"/>
                  </a:lnTo>
                  <a:lnTo>
                    <a:pt x="3507740" y="44998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9736" y="5053584"/>
              <a:ext cx="518159" cy="9479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3175" y="5053584"/>
              <a:ext cx="460248" cy="9479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38119" y="5053584"/>
              <a:ext cx="890015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24960" y="5050536"/>
              <a:ext cx="557784" cy="9540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53414" y="3912895"/>
              <a:ext cx="4410075" cy="24844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2002" y="1064877"/>
            <a:ext cx="16435069" cy="8155940"/>
            <a:chOff x="1422002" y="1064877"/>
            <a:chExt cx="16435069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9545" y="1411211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86" y="1435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19659" y="20167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07312" y="610071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03"/>
                  </a:lnTo>
                  <a:lnTo>
                    <a:pt x="1770380" y="2298103"/>
                  </a:lnTo>
                  <a:lnTo>
                    <a:pt x="3540125" y="2298103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307216" y="609999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0816" y="7126224"/>
              <a:ext cx="487680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28847" y="7126224"/>
              <a:ext cx="460248" cy="9448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5607" y="7126224"/>
              <a:ext cx="649223" cy="9448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8422" y="6093815"/>
              <a:ext cx="3543300" cy="231165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869871" y="2124240"/>
            <a:ext cx="41402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225" dirty="0">
                <a:latin typeface="Microsoft Sans Serif"/>
                <a:cs typeface="Microsoft Sans Serif"/>
              </a:rPr>
              <a:t>Conclusion</a:t>
            </a:r>
            <a:endParaRPr sz="60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69871" y="3741874"/>
            <a:ext cx="11779885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750" spc="33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7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75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conclusion,</a:t>
            </a:r>
            <a:r>
              <a:rPr sz="27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7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7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barcode-</a:t>
            </a:r>
            <a:r>
              <a:rPr sz="27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enabled</a:t>
            </a:r>
            <a:r>
              <a:rPr sz="27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750" spc="355" dirty="0">
                <a:solidFill>
                  <a:srgbClr val="FFFFFF"/>
                </a:solidFill>
                <a:latin typeface="Microsoft Sans Serif"/>
                <a:cs typeface="Microsoft Sans Serif"/>
              </a:rPr>
              <a:t>Digitalization</a:t>
            </a:r>
            <a:r>
              <a:rPr sz="27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7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7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75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Archival </a:t>
            </a:r>
            <a:r>
              <a:rPr sz="2750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</a:t>
            </a:r>
            <a:r>
              <a:rPr sz="2750" spc="585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750" dirty="0">
                <a:solidFill>
                  <a:srgbClr val="FFFFFF"/>
                </a:solidFill>
                <a:latin typeface="Microsoft Sans Serif"/>
                <a:cs typeface="Microsoft Sans Serif"/>
              </a:rPr>
              <a:t>enhances</a:t>
            </a:r>
            <a:r>
              <a:rPr sz="2750" spc="595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750" dirty="0">
                <a:solidFill>
                  <a:srgbClr val="FFFFFF"/>
                </a:solidFill>
                <a:latin typeface="Microsoft Sans Serif"/>
                <a:cs typeface="Microsoft Sans Serif"/>
              </a:rPr>
              <a:t>Baze</a:t>
            </a:r>
            <a:r>
              <a:rPr sz="2750" spc="595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750" spc="305" dirty="0">
                <a:solidFill>
                  <a:srgbClr val="FFFFFF"/>
                </a:solidFill>
                <a:latin typeface="Microsoft Sans Serif"/>
                <a:cs typeface="Microsoft Sans Serif"/>
              </a:rPr>
              <a:t>University's</a:t>
            </a:r>
            <a:r>
              <a:rPr sz="2750" spc="595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750" dirty="0">
                <a:solidFill>
                  <a:srgbClr val="FFFFFF"/>
                </a:solidFill>
                <a:latin typeface="Microsoft Sans Serif"/>
                <a:cs typeface="Microsoft Sans Serif"/>
              </a:rPr>
              <a:t>document</a:t>
            </a:r>
            <a:r>
              <a:rPr sz="2750" spc="595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750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r>
              <a:rPr sz="2750" spc="595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7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sz="27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improving</a:t>
            </a:r>
            <a:r>
              <a:rPr sz="27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750" spc="360" dirty="0">
                <a:solidFill>
                  <a:srgbClr val="FFFFFF"/>
                </a:solidFill>
                <a:latin typeface="Microsoft Sans Serif"/>
                <a:cs typeface="Microsoft Sans Serif"/>
              </a:rPr>
              <a:t>efficiency,</a:t>
            </a:r>
            <a:r>
              <a:rPr sz="27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7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reducing</a:t>
            </a:r>
            <a:r>
              <a:rPr sz="27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750" dirty="0">
                <a:solidFill>
                  <a:srgbClr val="FFFFFF"/>
                </a:solidFill>
                <a:latin typeface="Microsoft Sans Serif"/>
                <a:cs typeface="Microsoft Sans Serif"/>
              </a:rPr>
              <a:t>document</a:t>
            </a:r>
            <a:r>
              <a:rPr sz="27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750" spc="340" dirty="0">
                <a:solidFill>
                  <a:srgbClr val="FFFFFF"/>
                </a:solidFill>
                <a:latin typeface="Microsoft Sans Serif"/>
                <a:cs typeface="Microsoft Sans Serif"/>
              </a:rPr>
              <a:t>loss,</a:t>
            </a:r>
            <a:r>
              <a:rPr sz="27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7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7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7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speeding</a:t>
            </a:r>
            <a:r>
              <a:rPr sz="27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7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sz="275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retrieval.</a:t>
            </a:r>
            <a:r>
              <a:rPr sz="275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   </a:t>
            </a:r>
            <a:r>
              <a:rPr sz="27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750" spc="290" dirty="0">
                <a:solidFill>
                  <a:srgbClr val="FFFFFF"/>
                </a:solidFill>
                <a:latin typeface="Microsoft Sans Serif"/>
                <a:cs typeface="Microsoft Sans Serif"/>
              </a:rPr>
              <a:t>   </a:t>
            </a:r>
            <a:r>
              <a:rPr sz="27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secure,</a:t>
            </a:r>
            <a:r>
              <a:rPr sz="275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   </a:t>
            </a:r>
            <a:r>
              <a:rPr sz="275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role-</a:t>
            </a:r>
            <a:r>
              <a:rPr sz="2750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</a:t>
            </a:r>
            <a:r>
              <a:rPr sz="2750" spc="290" dirty="0">
                <a:solidFill>
                  <a:srgbClr val="FFFFFF"/>
                </a:solidFill>
                <a:latin typeface="Microsoft Sans Serif"/>
                <a:cs typeface="Microsoft Sans Serif"/>
              </a:rPr>
              <a:t>   </a:t>
            </a:r>
            <a:r>
              <a:rPr sz="27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access,</a:t>
            </a:r>
            <a:r>
              <a:rPr sz="275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   </a:t>
            </a:r>
            <a:r>
              <a:rPr sz="2750" spc="78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750" spc="290" dirty="0">
                <a:solidFill>
                  <a:srgbClr val="FFFFFF"/>
                </a:solidFill>
                <a:latin typeface="Microsoft Sans Serif"/>
                <a:cs typeface="Microsoft Sans Serif"/>
              </a:rPr>
              <a:t>   </a:t>
            </a:r>
            <a:r>
              <a:rPr sz="27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modernizes</a:t>
            </a:r>
            <a:endParaRPr sz="2750">
              <a:latin typeface="Microsoft Sans Serif"/>
              <a:cs typeface="Microsoft Sans Serif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850821" y="5471098"/>
          <a:ext cx="11826238" cy="811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8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2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42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3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5765">
                <a:tc>
                  <a:txBody>
                    <a:bodyPr/>
                    <a:lstStyle/>
                    <a:p>
                      <a:pPr marL="31750">
                        <a:lnSpc>
                          <a:spcPts val="2980"/>
                        </a:lnSpc>
                      </a:pPr>
                      <a:r>
                        <a:rPr sz="275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academic</a:t>
                      </a:r>
                      <a:endParaRPr sz="27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0645" algn="r">
                        <a:lnSpc>
                          <a:spcPts val="2980"/>
                        </a:lnSpc>
                      </a:pPr>
                      <a:r>
                        <a:rPr sz="2750" spc="-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and</a:t>
                      </a:r>
                      <a:endParaRPr sz="27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ts val="2980"/>
                        </a:lnSpc>
                        <a:tabLst>
                          <a:tab pos="2945765" algn="l"/>
                          <a:tab pos="4275455" algn="l"/>
                        </a:tabLst>
                      </a:pPr>
                      <a:r>
                        <a:rPr sz="2750" spc="25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administrative</a:t>
                      </a:r>
                      <a:r>
                        <a:rPr sz="275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sz="2750" spc="16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record</a:t>
                      </a:r>
                      <a:r>
                        <a:rPr sz="275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sz="2750" spc="2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handling,</a:t>
                      </a:r>
                      <a:endParaRPr sz="27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ts val="2980"/>
                        </a:lnSpc>
                      </a:pPr>
                      <a:r>
                        <a:rPr sz="2750" spc="10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promoting</a:t>
                      </a:r>
                      <a:endParaRPr sz="27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ts val="2980"/>
                        </a:lnSpc>
                      </a:pPr>
                      <a:r>
                        <a:rPr sz="2750" spc="-5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a</a:t>
                      </a:r>
                      <a:endParaRPr sz="27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ts val="2980"/>
                        </a:lnSpc>
                      </a:pPr>
                      <a:r>
                        <a:rPr sz="2750" spc="45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shift</a:t>
                      </a:r>
                      <a:endParaRPr sz="27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marL="31750" marR="3175">
                        <a:lnSpc>
                          <a:spcPts val="3085"/>
                        </a:lnSpc>
                      </a:pPr>
                      <a:r>
                        <a:rPr sz="2750" spc="8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towards</a:t>
                      </a:r>
                      <a:endParaRPr sz="27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1440" algn="r">
                        <a:lnSpc>
                          <a:spcPts val="3085"/>
                        </a:lnSpc>
                      </a:pPr>
                      <a:r>
                        <a:rPr sz="2750" spc="-9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more</a:t>
                      </a:r>
                      <a:endParaRPr sz="27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ts val="3085"/>
                        </a:lnSpc>
                        <a:tabLst>
                          <a:tab pos="1972310" algn="l"/>
                          <a:tab pos="3479165" algn="l"/>
                        </a:tabLst>
                      </a:pPr>
                      <a:r>
                        <a:rPr sz="2750" spc="409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efficient</a:t>
                      </a:r>
                      <a:r>
                        <a:rPr sz="275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sz="2750" spc="434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digital</a:t>
                      </a:r>
                      <a:r>
                        <a:rPr sz="275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sz="2750" spc="28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practices.</a:t>
                      </a:r>
                      <a:endParaRPr sz="27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9545" y="1411211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86" y="1435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19659" y="20167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44764" y="1092301"/>
            <a:ext cx="3368675" cy="768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850" spc="-710" dirty="0">
                <a:latin typeface="Microsoft Sans Serif"/>
                <a:cs typeface="Microsoft Sans Serif"/>
              </a:rPr>
              <a:t>REFERENCES</a:t>
            </a:r>
            <a:endParaRPr sz="4850">
              <a:latin typeface="Microsoft Sans Serif"/>
              <a:cs typeface="Microsoft Sans Serif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2172" y="2186419"/>
            <a:ext cx="7258049" cy="672464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28" y="302955"/>
            <a:ext cx="15442565" cy="9681210"/>
            <a:chOff x="1421828" y="302955"/>
            <a:chExt cx="15442565" cy="9681210"/>
          </a:xfrm>
        </p:grpSpPr>
        <p:sp>
          <p:nvSpPr>
            <p:cNvPr id="4" name="object 4"/>
            <p:cNvSpPr/>
            <p:nvPr/>
          </p:nvSpPr>
          <p:spPr>
            <a:xfrm>
              <a:off x="1431353" y="313202"/>
              <a:ext cx="15423515" cy="9661525"/>
            </a:xfrm>
            <a:custGeom>
              <a:avLst/>
              <a:gdLst/>
              <a:ahLst/>
              <a:cxnLst/>
              <a:rect l="l" t="t" r="r" b="b"/>
              <a:pathLst>
                <a:path w="15423515" h="9661525">
                  <a:moveTo>
                    <a:pt x="7711897" y="9660910"/>
                  </a:moveTo>
                  <a:lnTo>
                    <a:pt x="0" y="9660910"/>
                  </a:lnTo>
                  <a:lnTo>
                    <a:pt x="0" y="0"/>
                  </a:lnTo>
                  <a:lnTo>
                    <a:pt x="15423070" y="0"/>
                  </a:lnTo>
                  <a:lnTo>
                    <a:pt x="15423070" y="9660910"/>
                  </a:lnTo>
                  <a:lnTo>
                    <a:pt x="7711897" y="966091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312480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5">
                  <a:moveTo>
                    <a:pt x="7711876" y="742237"/>
                  </a:moveTo>
                  <a:lnTo>
                    <a:pt x="0" y="742237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37"/>
                  </a:lnTo>
                  <a:lnTo>
                    <a:pt x="7711876" y="742237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537170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9546" y="648728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20">
                  <a:moveTo>
                    <a:pt x="319786" y="1447"/>
                  </a:moveTo>
                  <a:lnTo>
                    <a:pt x="127" y="0"/>
                  </a:lnTo>
                  <a:lnTo>
                    <a:pt x="0" y="18732"/>
                  </a:lnTo>
                  <a:lnTo>
                    <a:pt x="319659" y="20167"/>
                  </a:lnTo>
                  <a:lnTo>
                    <a:pt x="319786" y="14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537121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820369" y="1995145"/>
            <a:ext cx="414083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-185" dirty="0">
                <a:latin typeface="Microsoft Sans Serif"/>
                <a:cs typeface="Microsoft Sans Serif"/>
              </a:rPr>
              <a:t>Thank</a:t>
            </a:r>
            <a:endParaRPr sz="12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31878" y="3823944"/>
            <a:ext cx="331787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280" dirty="0">
                <a:solidFill>
                  <a:srgbClr val="FFFFFF"/>
                </a:solidFill>
                <a:latin typeface="Microsoft Sans Serif"/>
                <a:cs typeface="Microsoft Sans Serif"/>
              </a:rPr>
              <a:t>You!</a:t>
            </a:r>
            <a:endParaRPr sz="120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9433" y="1572768"/>
            <a:ext cx="16883380" cy="6111240"/>
            <a:chOff x="829433" y="1572768"/>
            <a:chExt cx="16883380" cy="611124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45640" y="1572768"/>
              <a:ext cx="984503" cy="137464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38795" y="2925356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70" y="2298115"/>
                  </a:lnTo>
                  <a:lnTo>
                    <a:pt x="3540215" y="2298115"/>
                  </a:lnTo>
                  <a:lnTo>
                    <a:pt x="35402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8793" y="2924636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5">
                  <a:moveTo>
                    <a:pt x="1770461" y="2298837"/>
                  </a:moveTo>
                  <a:lnTo>
                    <a:pt x="0" y="2298837"/>
                  </a:lnTo>
                  <a:lnTo>
                    <a:pt x="0" y="723"/>
                  </a:lnTo>
                  <a:lnTo>
                    <a:pt x="3540203" y="723"/>
                  </a:lnTo>
                  <a:lnTo>
                    <a:pt x="3540203" y="2298837"/>
                  </a:lnTo>
                  <a:lnTo>
                    <a:pt x="1770461" y="2298837"/>
                  </a:lnTo>
                  <a:close/>
                </a:path>
                <a:path w="3540760" h="2299335">
                  <a:moveTo>
                    <a:pt x="1770461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203" y="0"/>
                  </a:lnTo>
                  <a:lnTo>
                    <a:pt x="3540203" y="753791"/>
                  </a:lnTo>
                  <a:lnTo>
                    <a:pt x="1770461" y="753791"/>
                  </a:lnTo>
                  <a:close/>
                </a:path>
                <a:path w="3540760" h="2299335">
                  <a:moveTo>
                    <a:pt x="3008837" y="228226"/>
                  </a:moveTo>
                  <a:lnTo>
                    <a:pt x="3237086" y="456452"/>
                  </a:lnTo>
                </a:path>
                <a:path w="3540760" h="2299335">
                  <a:moveTo>
                    <a:pt x="3236362" y="228226"/>
                  </a:moveTo>
                  <a:lnTo>
                    <a:pt x="3008126" y="456452"/>
                  </a:lnTo>
                </a:path>
                <a:path w="3540760" h="2299335">
                  <a:moveTo>
                    <a:pt x="1921657" y="341977"/>
                  </a:moveTo>
                  <a:lnTo>
                    <a:pt x="2245653" y="343425"/>
                  </a:lnTo>
                </a:path>
                <a:path w="3540760" h="2299335">
                  <a:moveTo>
                    <a:pt x="2627245" y="455729"/>
                  </a:moveTo>
                  <a:lnTo>
                    <a:pt x="2513489" y="455729"/>
                  </a:lnTo>
                  <a:lnTo>
                    <a:pt x="2513489" y="228226"/>
                  </a:lnTo>
                  <a:lnTo>
                    <a:pt x="2741014" y="228226"/>
                  </a:lnTo>
                  <a:lnTo>
                    <a:pt x="2741014" y="455729"/>
                  </a:lnTo>
                  <a:lnTo>
                    <a:pt x="2627245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4440" y="3980688"/>
              <a:ext cx="850392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7816" y="3980688"/>
              <a:ext cx="460248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3072" y="3980688"/>
              <a:ext cx="633984" cy="94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5552" y="2929166"/>
              <a:ext cx="3524250" cy="231457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4954377" y="5376240"/>
              <a:ext cx="2748915" cy="2298700"/>
            </a:xfrm>
            <a:custGeom>
              <a:avLst/>
              <a:gdLst/>
              <a:ahLst/>
              <a:cxnLst/>
              <a:rect l="l" t="t" r="r" b="b"/>
              <a:pathLst>
                <a:path w="2748915" h="2298700">
                  <a:moveTo>
                    <a:pt x="27489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374521" y="2298115"/>
                  </a:lnTo>
                  <a:lnTo>
                    <a:pt x="2748915" y="2298115"/>
                  </a:lnTo>
                  <a:lnTo>
                    <a:pt x="27489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954272" y="5375527"/>
              <a:ext cx="2749550" cy="2299335"/>
            </a:xfrm>
            <a:custGeom>
              <a:avLst/>
              <a:gdLst/>
              <a:ahLst/>
              <a:cxnLst/>
              <a:rect l="l" t="t" r="r" b="b"/>
              <a:pathLst>
                <a:path w="2749550" h="2299334">
                  <a:moveTo>
                    <a:pt x="1374534" y="2298830"/>
                  </a:moveTo>
                  <a:lnTo>
                    <a:pt x="0" y="2298830"/>
                  </a:lnTo>
                  <a:lnTo>
                    <a:pt x="0" y="711"/>
                  </a:lnTo>
                  <a:lnTo>
                    <a:pt x="2748942" y="711"/>
                  </a:lnTo>
                  <a:lnTo>
                    <a:pt x="2748942" y="2298830"/>
                  </a:lnTo>
                  <a:lnTo>
                    <a:pt x="1374534" y="2298830"/>
                  </a:lnTo>
                  <a:close/>
                </a:path>
                <a:path w="2749550" h="2299334">
                  <a:moveTo>
                    <a:pt x="1374534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2748942" y="0"/>
                  </a:lnTo>
                  <a:lnTo>
                    <a:pt x="2748942" y="753797"/>
                  </a:lnTo>
                  <a:lnTo>
                    <a:pt x="1374534" y="753797"/>
                  </a:lnTo>
                  <a:close/>
                </a:path>
                <a:path w="2749550" h="2299334">
                  <a:moveTo>
                    <a:pt x="2330600" y="264943"/>
                  </a:moveTo>
                  <a:lnTo>
                    <a:pt x="2558821" y="493171"/>
                  </a:lnTo>
                </a:path>
                <a:path w="2749550" h="2299334">
                  <a:moveTo>
                    <a:pt x="2558186" y="264943"/>
                  </a:moveTo>
                  <a:lnTo>
                    <a:pt x="2329965" y="493171"/>
                  </a:lnTo>
                </a:path>
                <a:path w="2749550" h="2299334">
                  <a:moveTo>
                    <a:pt x="1243469" y="378695"/>
                  </a:moveTo>
                  <a:lnTo>
                    <a:pt x="1567449" y="380130"/>
                  </a:lnTo>
                </a:path>
                <a:path w="2749550" h="2299334">
                  <a:moveTo>
                    <a:pt x="1949088" y="492447"/>
                  </a:moveTo>
                  <a:lnTo>
                    <a:pt x="1835295" y="492447"/>
                  </a:lnTo>
                  <a:lnTo>
                    <a:pt x="1835295" y="264219"/>
                  </a:lnTo>
                  <a:lnTo>
                    <a:pt x="2062754" y="264219"/>
                  </a:lnTo>
                  <a:lnTo>
                    <a:pt x="2062754" y="492447"/>
                  </a:lnTo>
                  <a:lnTo>
                    <a:pt x="1949088" y="492447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91103" y="6416040"/>
              <a:ext cx="490728" cy="9448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92727" y="6416040"/>
              <a:ext cx="460248" cy="9448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46376" y="5365750"/>
              <a:ext cx="2752725" cy="2314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1775567"/>
            <a:ext cx="6500495" cy="871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59430" algn="l"/>
              </a:tabLst>
            </a:pPr>
            <a:r>
              <a:rPr sz="5550" spc="-910" dirty="0">
                <a:latin typeface="Microsoft Sans Serif"/>
                <a:cs typeface="Microsoft Sans Serif"/>
              </a:rPr>
              <a:t>PROBLEM</a:t>
            </a:r>
            <a:r>
              <a:rPr sz="5550" dirty="0">
                <a:latin typeface="Microsoft Sans Serif"/>
                <a:cs typeface="Microsoft Sans Serif"/>
              </a:rPr>
              <a:t>	</a:t>
            </a:r>
            <a:r>
              <a:rPr sz="5550" spc="-765" dirty="0">
                <a:latin typeface="Microsoft Sans Serif"/>
                <a:cs typeface="Microsoft Sans Serif"/>
              </a:rPr>
              <a:t>STATEMENT</a:t>
            </a:r>
            <a:endParaRPr sz="5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55495" y="3192322"/>
            <a:ext cx="7250175" cy="4721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  <a:tabLst>
                <a:tab pos="886460" algn="l"/>
                <a:tab pos="1411605" algn="l"/>
                <a:tab pos="1586230" algn="l"/>
                <a:tab pos="1936114" algn="l"/>
                <a:tab pos="2110740" algn="l"/>
                <a:tab pos="2460625" algn="l"/>
                <a:tab pos="2635250" algn="l"/>
                <a:tab pos="2810510" algn="l"/>
                <a:tab pos="3335020" algn="l"/>
                <a:tab pos="3509645" algn="l"/>
                <a:tab pos="3684904" algn="l"/>
                <a:tab pos="3859529" algn="l"/>
                <a:tab pos="4034790" algn="l"/>
                <a:tab pos="4384040" algn="l"/>
                <a:tab pos="4559300" algn="l"/>
                <a:tab pos="4733925" algn="l"/>
                <a:tab pos="5083810" algn="l"/>
                <a:tab pos="5258435" algn="l"/>
                <a:tab pos="6482715" algn="l"/>
              </a:tabLst>
            </a:pPr>
            <a:r>
              <a:rPr sz="25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Baze</a:t>
            </a:r>
            <a:r>
              <a:rPr lang="en-US" sz="25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5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University</a:t>
            </a:r>
            <a:r>
              <a:rPr sz="25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faces</a:t>
            </a:r>
            <a:r>
              <a:rPr sz="25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50" spc="310" dirty="0">
                <a:solidFill>
                  <a:srgbClr val="FFFFFF"/>
                </a:solidFill>
                <a:latin typeface="Microsoft Sans Serif"/>
                <a:cs typeface="Microsoft Sans Serif"/>
              </a:rPr>
              <a:t>inefficiencies</a:t>
            </a:r>
            <a:r>
              <a:rPr lang="en-US" sz="2550" spc="3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50" spc="33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55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organizing,</a:t>
            </a:r>
            <a:r>
              <a:rPr lang="en-US" sz="255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accessing,</a:t>
            </a:r>
            <a:r>
              <a:rPr sz="25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preserving </a:t>
            </a:r>
            <a:r>
              <a:rPr sz="2550" spc="270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collections</a:t>
            </a:r>
            <a:r>
              <a:rPr sz="255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5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due</a:t>
            </a:r>
            <a:r>
              <a:rPr lang="en-US" sz="25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50" spc="28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manual</a:t>
            </a:r>
            <a:r>
              <a:rPr sz="25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5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archival </a:t>
            </a:r>
            <a:r>
              <a:rPr sz="25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processes.</a:t>
            </a:r>
            <a:r>
              <a:rPr sz="25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lack</a:t>
            </a:r>
            <a:r>
              <a:rPr sz="25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50" spc="2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modern </a:t>
            </a:r>
            <a:r>
              <a:rPr sz="25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technologies,</a:t>
            </a:r>
            <a:r>
              <a:rPr lang="en-US" sz="25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50" spc="385" dirty="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lang="en-US" sz="2550" spc="3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barcode</a:t>
            </a:r>
            <a:r>
              <a:rPr sz="25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scanning, </a:t>
            </a:r>
            <a:r>
              <a:rPr sz="2550" spc="305" dirty="0">
                <a:solidFill>
                  <a:srgbClr val="FFFFFF"/>
                </a:solidFill>
                <a:latin typeface="Microsoft Sans Serif"/>
                <a:cs typeface="Microsoft Sans Serif"/>
              </a:rPr>
              <a:t>further</a:t>
            </a:r>
            <a:r>
              <a:rPr lang="en-US" sz="2550" spc="3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complicates</a:t>
            </a:r>
            <a:r>
              <a:rPr lang="en-US" sz="25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work</a:t>
            </a:r>
            <a:r>
              <a:rPr lang="en-US" sz="25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lang="en-US" sz="25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25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ows</a:t>
            </a:r>
            <a:r>
              <a:rPr lang="en-US" sz="25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5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access.</a:t>
            </a:r>
            <a:r>
              <a:rPr sz="25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lang="en-US" sz="25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address</a:t>
            </a:r>
            <a:r>
              <a:rPr lang="en-US" sz="25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thes</a:t>
            </a:r>
            <a:r>
              <a:rPr lang="en-US" sz="25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e </a:t>
            </a:r>
            <a:r>
              <a:rPr sz="25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challenges,</a:t>
            </a:r>
            <a:r>
              <a:rPr sz="25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5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comprehensive</a:t>
            </a:r>
            <a:r>
              <a:rPr lang="en-US" sz="25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5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digitalizatio</a:t>
            </a:r>
            <a:r>
              <a:rPr lang="en-US" sz="255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n </a:t>
            </a:r>
            <a:r>
              <a:rPr sz="25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55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archival</a:t>
            </a:r>
            <a:r>
              <a:rPr sz="25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</a:t>
            </a:r>
            <a:r>
              <a:rPr lang="en-US" sz="25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5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barcode</a:t>
            </a:r>
            <a:r>
              <a:rPr sz="25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scanning </a:t>
            </a:r>
            <a:r>
              <a:rPr sz="2550" spc="434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5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5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needed.</a:t>
            </a:r>
            <a:r>
              <a:rPr sz="25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5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5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550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</a:t>
            </a:r>
            <a:r>
              <a:rPr sz="25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5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should </a:t>
            </a:r>
            <a:r>
              <a:rPr sz="25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streamline</a:t>
            </a:r>
            <a:r>
              <a:rPr sz="25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55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digitization,</a:t>
            </a:r>
            <a:r>
              <a:rPr sz="25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5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improve</a:t>
            </a:r>
            <a:r>
              <a:rPr sz="25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5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255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input</a:t>
            </a:r>
            <a:r>
              <a:rPr sz="25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5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55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retrieval,</a:t>
            </a:r>
            <a:r>
              <a:rPr sz="25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5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550" spc="355" dirty="0">
                <a:solidFill>
                  <a:srgbClr val="FFFFFF"/>
                </a:solidFill>
                <a:latin typeface="Microsoft Sans Serif"/>
                <a:cs typeface="Microsoft Sans Serif"/>
              </a:rPr>
              <a:t>offer</a:t>
            </a:r>
            <a:r>
              <a:rPr sz="25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5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user- </a:t>
            </a:r>
            <a:r>
              <a:rPr sz="2550" spc="340" dirty="0">
                <a:solidFill>
                  <a:srgbClr val="FFFFFF"/>
                </a:solidFill>
                <a:latin typeface="Microsoft Sans Serif"/>
                <a:cs typeface="Microsoft Sans Serif"/>
              </a:rPr>
              <a:t>friendly</a:t>
            </a:r>
            <a:r>
              <a:rPr sz="25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55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interfaces</a:t>
            </a:r>
            <a:r>
              <a:rPr sz="25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55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5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55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staff</a:t>
            </a:r>
            <a:r>
              <a:rPr sz="25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5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5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researchers.</a:t>
            </a:r>
            <a:endParaRPr sz="2550" dirty="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805671" y="1189313"/>
            <a:ext cx="9222105" cy="8629650"/>
            <a:chOff x="8805671" y="1189313"/>
            <a:chExt cx="9222105" cy="86296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7919" y="1189313"/>
              <a:ext cx="7238999" cy="86296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477872" y="716067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5"/>
                  </a:lnTo>
                  <a:lnTo>
                    <a:pt x="1770507" y="2298105"/>
                  </a:lnTo>
                  <a:lnTo>
                    <a:pt x="3540252" y="2298105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68983" y="7153774"/>
              <a:ext cx="3543300" cy="231166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5301" y="462375"/>
            <a:ext cx="4080510" cy="526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913130" algn="l"/>
                <a:tab pos="1814195" algn="l"/>
              </a:tabLst>
            </a:pPr>
            <a:r>
              <a:rPr sz="3250" spc="-25" dirty="0">
                <a:latin typeface="Microsoft Sans Serif"/>
                <a:cs typeface="Microsoft Sans Serif"/>
              </a:rPr>
              <a:t>AIM</a:t>
            </a:r>
            <a:r>
              <a:rPr sz="3250" dirty="0">
                <a:latin typeface="Microsoft Sans Serif"/>
                <a:cs typeface="Microsoft Sans Serif"/>
              </a:rPr>
              <a:t>	</a:t>
            </a:r>
            <a:r>
              <a:rPr sz="3250" spc="-550" dirty="0">
                <a:latin typeface="Microsoft Sans Serif"/>
                <a:cs typeface="Microsoft Sans Serif"/>
              </a:rPr>
              <a:t>AND</a:t>
            </a:r>
            <a:r>
              <a:rPr sz="3250" dirty="0">
                <a:latin typeface="Microsoft Sans Serif"/>
                <a:cs typeface="Microsoft Sans Serif"/>
              </a:rPr>
              <a:t>	</a:t>
            </a:r>
            <a:r>
              <a:rPr sz="3250" spc="-265" dirty="0">
                <a:latin typeface="Microsoft Sans Serif"/>
                <a:cs typeface="Microsoft Sans Serif"/>
              </a:rPr>
              <a:t>OBJECTIVES</a:t>
            </a:r>
            <a:endParaRPr sz="325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768707" y="2660446"/>
            <a:ext cx="5259070" cy="6807834"/>
            <a:chOff x="12768707" y="2660446"/>
            <a:chExt cx="5259070" cy="68078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68707" y="2660446"/>
              <a:ext cx="4695824" cy="54673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477873" y="716067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5"/>
                  </a:lnTo>
                  <a:lnTo>
                    <a:pt x="1770507" y="2298105"/>
                  </a:lnTo>
                  <a:lnTo>
                    <a:pt x="3540252" y="2298105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1504" y="8183880"/>
              <a:ext cx="487680" cy="9479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99536" y="8183880"/>
              <a:ext cx="460248" cy="9479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46296" y="8183880"/>
              <a:ext cx="649223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68983" y="7153774"/>
              <a:ext cx="3543300" cy="231166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35528" y="1826463"/>
            <a:ext cx="11752580" cy="661168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786765">
              <a:lnSpc>
                <a:spcPct val="100899"/>
              </a:lnSpc>
              <a:spcBef>
                <a:spcPts val="70"/>
              </a:spcBef>
              <a:tabLst>
                <a:tab pos="794385" algn="l"/>
                <a:tab pos="1576070" algn="l"/>
                <a:tab pos="1771650" algn="l"/>
                <a:tab pos="2162175" algn="l"/>
                <a:tab pos="2748915" algn="l"/>
                <a:tab pos="3139440" algn="l"/>
                <a:tab pos="4312285" algn="l"/>
                <a:tab pos="4703445" algn="l"/>
                <a:tab pos="5093970" algn="l"/>
                <a:tab pos="6657975" algn="l"/>
                <a:tab pos="7439659" algn="l"/>
                <a:tab pos="8416925" algn="l"/>
                <a:tab pos="10371455" algn="l"/>
              </a:tabLst>
            </a:pPr>
            <a:r>
              <a:rPr sz="28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aim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47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develop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comprehensive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digitalization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85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archival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utilizing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barcode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scanning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technology.</a:t>
            </a:r>
            <a:endParaRPr sz="28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tabLst>
                <a:tab pos="794385" algn="l"/>
                <a:tab pos="2943860" algn="l"/>
                <a:tab pos="3530600" algn="l"/>
                <a:tab pos="4507865" algn="l"/>
                <a:tab pos="6071235" algn="l"/>
              </a:tabLst>
            </a:pPr>
            <a:r>
              <a:rPr sz="28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254" dirty="0">
                <a:solidFill>
                  <a:srgbClr val="FFFFFF"/>
                </a:solidFill>
                <a:latin typeface="Microsoft Sans Serif"/>
                <a:cs typeface="Microsoft Sans Serif"/>
              </a:rPr>
              <a:t>objectives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project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are:</a:t>
            </a:r>
            <a:endParaRPr sz="28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z="2850" dirty="0">
              <a:latin typeface="Microsoft Sans Serif"/>
              <a:cs typeface="Microsoft Sans Serif"/>
            </a:endParaRPr>
          </a:p>
          <a:p>
            <a:pPr marL="598805" indent="-586105">
              <a:lnSpc>
                <a:spcPct val="100000"/>
              </a:lnSpc>
              <a:buAutoNum type="arabicPeriod"/>
              <a:tabLst>
                <a:tab pos="598805" algn="l"/>
                <a:tab pos="1184910" algn="l"/>
                <a:tab pos="2162175" algn="l"/>
                <a:tab pos="3921125" algn="l"/>
                <a:tab pos="5875655" algn="l"/>
                <a:tab pos="6462395" algn="l"/>
                <a:tab pos="7830184" algn="l"/>
                <a:tab pos="9784715" algn="l"/>
              </a:tabLst>
            </a:pPr>
            <a:r>
              <a:rPr sz="28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scan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physical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documents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digitized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documents.</a:t>
            </a:r>
            <a:endParaRPr sz="2850" dirty="0">
              <a:latin typeface="Microsoft Sans Serif"/>
              <a:cs typeface="Microsoft Sans Serif"/>
            </a:endParaRPr>
          </a:p>
          <a:p>
            <a:pPr marL="598805" marR="786765" indent="-586740">
              <a:lnSpc>
                <a:spcPct val="100899"/>
              </a:lnSpc>
              <a:spcBef>
                <a:spcPts val="3150"/>
              </a:spcBef>
              <a:buAutoNum type="arabicPeriod"/>
              <a:tabLst>
                <a:tab pos="598805" algn="l"/>
                <a:tab pos="1184910" algn="l"/>
                <a:tab pos="2357755" algn="l"/>
                <a:tab pos="2553335" algn="l"/>
                <a:tab pos="3139440" algn="l"/>
                <a:tab pos="4703445" algn="l"/>
                <a:tab pos="5289550" algn="l"/>
                <a:tab pos="6266815" algn="l"/>
                <a:tab pos="7048500" algn="l"/>
                <a:tab pos="9003030" algn="l"/>
              </a:tabLst>
            </a:pPr>
            <a:r>
              <a:rPr sz="28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respective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QR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code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efficient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searching, </a:t>
            </a:r>
            <a:r>
              <a:rPr sz="285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sorting,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indexing.</a:t>
            </a:r>
            <a:endParaRPr sz="28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Microsoft Sans Serif"/>
              <a:buAutoNum type="arabicPeriod"/>
            </a:pPr>
            <a:endParaRPr sz="2850" dirty="0">
              <a:latin typeface="Microsoft Sans Serif"/>
              <a:cs typeface="Microsoft Sans Serif"/>
            </a:endParaRPr>
          </a:p>
          <a:p>
            <a:pPr marL="598805" indent="-586105">
              <a:lnSpc>
                <a:spcPct val="100000"/>
              </a:lnSpc>
              <a:buAutoNum type="arabicPeriod"/>
              <a:tabLst>
                <a:tab pos="598805" algn="l"/>
                <a:tab pos="1184910" algn="l"/>
                <a:tab pos="3139440" algn="l"/>
                <a:tab pos="5485130" algn="l"/>
                <a:tab pos="6462395" algn="l"/>
                <a:tab pos="7830184" algn="l"/>
              </a:tabLst>
            </a:pPr>
            <a:r>
              <a:rPr sz="28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implement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appropriate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user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access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control.</a:t>
            </a:r>
            <a:endParaRPr sz="2850" dirty="0">
              <a:latin typeface="Microsoft Sans Serif"/>
              <a:cs typeface="Microsoft Sans Serif"/>
            </a:endParaRPr>
          </a:p>
          <a:p>
            <a:pPr marL="598805" marR="591185" indent="-586740">
              <a:lnSpc>
                <a:spcPct val="100899"/>
              </a:lnSpc>
              <a:spcBef>
                <a:spcPts val="3150"/>
              </a:spcBef>
              <a:buAutoNum type="arabicPeriod"/>
              <a:tabLst>
                <a:tab pos="598805" algn="l"/>
                <a:tab pos="1184910" algn="l"/>
                <a:tab pos="2553335" algn="l"/>
                <a:tab pos="3139440" algn="l"/>
                <a:tab pos="4703445" algn="l"/>
                <a:tab pos="4898390" algn="l"/>
                <a:tab pos="5093970" algn="l"/>
                <a:tab pos="5485130" algn="l"/>
                <a:tab pos="7048500" algn="l"/>
                <a:tab pos="8612505" algn="l"/>
                <a:tab pos="10175875" algn="l"/>
                <a:tab pos="10371455" algn="l"/>
              </a:tabLst>
            </a:pPr>
            <a:r>
              <a:rPr sz="28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Implement</a:t>
            </a:r>
            <a:r>
              <a:rPr lang="en-US" sz="2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measures</a:t>
            </a:r>
            <a:r>
              <a:rPr lang="en-US" sz="28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275" dirty="0">
                <a:solidFill>
                  <a:srgbClr val="FFFFFF"/>
                </a:solidFill>
                <a:latin typeface="Microsoft Sans Serif"/>
                <a:cs typeface="Microsoft Sans Serif"/>
              </a:rPr>
              <a:t>protect</a:t>
            </a:r>
            <a:r>
              <a:rPr lang="en-US" sz="2850" spc="2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digital</a:t>
            </a:r>
            <a:r>
              <a:rPr lang="en-US" sz="285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archives</a:t>
            </a:r>
            <a:r>
              <a:rPr lang="en-US" sz="2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8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unauthorized</a:t>
            </a:r>
            <a:r>
              <a:rPr lang="en-US" sz="28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access,</a:t>
            </a:r>
            <a:r>
              <a:rPr lang="en-US" sz="28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ensuring</a:t>
            </a:r>
            <a:r>
              <a:rPr lang="en-US" sz="28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lang="en-US" sz="28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confidentiality</a:t>
            </a:r>
            <a:r>
              <a:rPr lang="en-US" sz="285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85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integrity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sensitive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8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</a:t>
            </a:r>
            <a:endParaRPr sz="28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1391926"/>
            <a:ext cx="6450965" cy="596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53435" algn="l"/>
                <a:tab pos="4124325" algn="l"/>
                <a:tab pos="5152390" algn="l"/>
              </a:tabLst>
            </a:pPr>
            <a:r>
              <a:rPr sz="3750" spc="-40" dirty="0">
                <a:latin typeface="Microsoft Sans Serif"/>
                <a:cs typeface="Microsoft Sans Serif"/>
              </a:rPr>
              <a:t>SIGNIFICANCE</a:t>
            </a:r>
            <a:r>
              <a:rPr sz="3750" dirty="0">
                <a:latin typeface="Microsoft Sans Serif"/>
                <a:cs typeface="Microsoft Sans Serif"/>
              </a:rPr>
              <a:t>	</a:t>
            </a:r>
            <a:r>
              <a:rPr sz="3750" spc="-625" dirty="0">
                <a:latin typeface="Microsoft Sans Serif"/>
                <a:cs typeface="Microsoft Sans Serif"/>
              </a:rPr>
              <a:t>OF</a:t>
            </a:r>
            <a:r>
              <a:rPr sz="3750" dirty="0">
                <a:latin typeface="Microsoft Sans Serif"/>
                <a:cs typeface="Microsoft Sans Serif"/>
              </a:rPr>
              <a:t>	</a:t>
            </a:r>
            <a:r>
              <a:rPr sz="3750" spc="-520" dirty="0">
                <a:latin typeface="Microsoft Sans Serif"/>
                <a:cs typeface="Microsoft Sans Serif"/>
              </a:rPr>
              <a:t>THE</a:t>
            </a:r>
            <a:r>
              <a:rPr sz="3750" dirty="0">
                <a:latin typeface="Microsoft Sans Serif"/>
                <a:cs typeface="Microsoft Sans Serif"/>
              </a:rPr>
              <a:t>	</a:t>
            </a:r>
            <a:r>
              <a:rPr sz="3750" spc="-555" dirty="0">
                <a:latin typeface="Microsoft Sans Serif"/>
                <a:cs typeface="Microsoft Sans Serif"/>
              </a:rPr>
              <a:t>STUDY</a:t>
            </a:r>
            <a:endParaRPr sz="375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805671" y="1612392"/>
            <a:ext cx="9222105" cy="7856220"/>
            <a:chOff x="8805671" y="1612392"/>
            <a:chExt cx="9222105" cy="78562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73395" y="2165667"/>
              <a:ext cx="5543549" cy="66084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477872" y="7160666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18"/>
                  </a:lnTo>
                  <a:lnTo>
                    <a:pt x="1770507" y="2298118"/>
                  </a:lnTo>
                  <a:lnTo>
                    <a:pt x="3540252" y="2298118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68983" y="7153774"/>
              <a:ext cx="3543300" cy="231165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479245" y="2647133"/>
            <a:ext cx="10189210" cy="620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94385" algn="l"/>
                <a:tab pos="2357755" algn="l"/>
                <a:tab pos="3726179" algn="l"/>
                <a:tab pos="6071235" algn="l"/>
              </a:tabLst>
            </a:pPr>
            <a:r>
              <a:rPr sz="28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project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330" dirty="0">
                <a:solidFill>
                  <a:srgbClr val="FFFFFF"/>
                </a:solidFill>
                <a:latin typeface="Microsoft Sans Serif"/>
                <a:cs typeface="Microsoft Sans Serif"/>
              </a:rPr>
              <a:t>offers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significant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325" dirty="0">
                <a:solidFill>
                  <a:srgbClr val="FFFFFF"/>
                </a:solidFill>
                <a:latin typeface="Microsoft Sans Serif"/>
                <a:cs typeface="Microsoft Sans Serif"/>
              </a:rPr>
              <a:t>benefits:</a:t>
            </a:r>
            <a:endParaRPr sz="28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r>
              <a:rPr lang="en-US" sz="2850" dirty="0">
                <a:latin typeface="Microsoft Sans Serif"/>
                <a:cs typeface="Microsoft Sans Serif"/>
              </a:rPr>
              <a:t> </a:t>
            </a:r>
            <a:endParaRPr sz="2850" dirty="0">
              <a:latin typeface="Microsoft Sans Serif"/>
              <a:cs typeface="Microsoft Sans Serif"/>
            </a:endParaRPr>
          </a:p>
          <a:p>
            <a:pPr marL="598805" marR="200025" indent="-586740">
              <a:lnSpc>
                <a:spcPct val="100899"/>
              </a:lnSpc>
              <a:buAutoNum type="arabicPeriod"/>
              <a:tabLst>
                <a:tab pos="598805" algn="l"/>
                <a:tab pos="2357755" algn="l"/>
                <a:tab pos="2748915" algn="l"/>
                <a:tab pos="3530600" algn="l"/>
                <a:tab pos="4312285" algn="l"/>
                <a:tab pos="5485130" algn="l"/>
                <a:tab pos="5875655" algn="l"/>
                <a:tab pos="6657975" algn="l"/>
                <a:tab pos="7244080" algn="l"/>
                <a:tab pos="7830184" algn="l"/>
              </a:tabLst>
            </a:pPr>
            <a:r>
              <a:rPr sz="28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Searching: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385" dirty="0">
                <a:solidFill>
                  <a:srgbClr val="FFFFFF"/>
                </a:solidFill>
                <a:latin typeface="Microsoft Sans Serif"/>
                <a:cs typeface="Microsoft Sans Serif"/>
              </a:rPr>
              <a:t>Digital</a:t>
            </a:r>
            <a:r>
              <a:rPr lang="en-US" sz="2850" spc="3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content</a:t>
            </a:r>
            <a:r>
              <a:rPr lang="en-US" sz="28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275" dirty="0">
                <a:solidFill>
                  <a:srgbClr val="FFFFFF"/>
                </a:solidFill>
                <a:latin typeface="Microsoft Sans Serif"/>
                <a:cs typeface="Microsoft Sans Serif"/>
              </a:rPr>
              <a:t>quickly </a:t>
            </a:r>
            <a:r>
              <a:rPr sz="28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searched</a:t>
            </a:r>
            <a:r>
              <a:rPr lang="en-US" sz="28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lang="en-US" sz="28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keywords,</a:t>
            </a:r>
            <a:r>
              <a:rPr lang="en-US" sz="2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speeding</a:t>
            </a:r>
            <a:r>
              <a:rPr lang="en-US" sz="2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up</a:t>
            </a:r>
            <a:r>
              <a:rPr lang="en-US" sz="28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 </a:t>
            </a:r>
            <a:r>
              <a:rPr sz="285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retrieval.</a:t>
            </a:r>
            <a:endParaRPr sz="28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buClr>
                <a:srgbClr val="FFFFFF"/>
              </a:buClr>
              <a:buFont typeface="Microsoft Sans Serif"/>
              <a:buAutoNum type="arabicPeriod"/>
            </a:pPr>
            <a:endParaRPr sz="2850" dirty="0">
              <a:latin typeface="Microsoft Sans Serif"/>
              <a:cs typeface="Microsoft Sans Serif"/>
            </a:endParaRPr>
          </a:p>
          <a:p>
            <a:pPr marL="598805" marR="5080" indent="-586740">
              <a:lnSpc>
                <a:spcPct val="99400"/>
              </a:lnSpc>
              <a:buAutoNum type="arabicPeriod"/>
              <a:tabLst>
                <a:tab pos="598805" algn="l"/>
                <a:tab pos="1576070" algn="l"/>
                <a:tab pos="1966595" algn="l"/>
                <a:tab pos="2162175" algn="l"/>
                <a:tab pos="2553335" algn="l"/>
                <a:tab pos="3530600" algn="l"/>
                <a:tab pos="3921125" algn="l"/>
                <a:tab pos="4507865" algn="l"/>
                <a:tab pos="5093970" algn="l"/>
                <a:tab pos="6071235" algn="l"/>
                <a:tab pos="6657975" algn="l"/>
                <a:tab pos="6852920" algn="l"/>
                <a:tab pos="8025765" algn="l"/>
                <a:tab pos="8612505" algn="l"/>
                <a:tab pos="9394190" algn="l"/>
              </a:tabLst>
            </a:pPr>
            <a:r>
              <a:rPr sz="285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Accessibility:</a:t>
            </a:r>
            <a:r>
              <a:rPr lang="en-US" sz="285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385" dirty="0">
                <a:solidFill>
                  <a:srgbClr val="FFFFFF"/>
                </a:solidFill>
                <a:latin typeface="Microsoft Sans Serif"/>
                <a:cs typeface="Microsoft Sans Serif"/>
              </a:rPr>
              <a:t>Digital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archives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allow</a:t>
            </a:r>
            <a:r>
              <a:rPr lang="en-US" sz="28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remote </a:t>
            </a:r>
            <a:r>
              <a:rPr sz="28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access,</a:t>
            </a:r>
            <a:r>
              <a:rPr lang="en-US" sz="28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enabling</a:t>
            </a:r>
            <a:r>
              <a:rPr lang="en-US" sz="28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authorized</a:t>
            </a:r>
            <a:r>
              <a:rPr lang="en-US" sz="28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personnel</a:t>
            </a:r>
            <a:r>
              <a:rPr lang="en-US" sz="28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lang="en-US" sz="285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335" dirty="0">
                <a:solidFill>
                  <a:srgbClr val="FFFFFF"/>
                </a:solidFill>
                <a:latin typeface="Microsoft Sans Serif"/>
                <a:cs typeface="Microsoft Sans Serif"/>
              </a:rPr>
              <a:t>retrieve </a:t>
            </a:r>
            <a:r>
              <a:rPr sz="2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lang="en-US" sz="2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lang="en-US" sz="28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anywhere,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supporting</a:t>
            </a:r>
            <a:r>
              <a:rPr lang="en-US" sz="28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275" dirty="0">
                <a:solidFill>
                  <a:srgbClr val="FFFFFF"/>
                </a:solidFill>
                <a:latin typeface="Microsoft Sans Serif"/>
                <a:cs typeface="Microsoft Sans Serif"/>
              </a:rPr>
              <a:t>collaboration</a:t>
            </a:r>
            <a:r>
              <a:rPr lang="en-US" sz="2850" spc="2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850" spc="275" dirty="0">
                <a:solidFill>
                  <a:srgbClr val="FFFFFF"/>
                </a:solidFill>
                <a:latin typeface="Microsoft Sans Serif"/>
                <a:cs typeface="Microsoft Sans Serif"/>
              </a:rPr>
              <a:t>timely</a:t>
            </a:r>
            <a:r>
              <a:rPr lang="en-US" sz="2850" spc="2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decision-</a:t>
            </a:r>
            <a:r>
              <a:rPr sz="28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making.</a:t>
            </a:r>
            <a:endParaRPr sz="28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75"/>
              </a:spcBef>
              <a:buClr>
                <a:srgbClr val="FFFFFF"/>
              </a:buClr>
              <a:buFont typeface="Microsoft Sans Serif"/>
              <a:buAutoNum type="arabicPeriod"/>
            </a:pPr>
            <a:endParaRPr sz="2850" dirty="0">
              <a:latin typeface="Microsoft Sans Serif"/>
              <a:cs typeface="Microsoft Sans Serif"/>
            </a:endParaRPr>
          </a:p>
          <a:p>
            <a:pPr marL="598805" marR="591185" indent="-586740">
              <a:lnSpc>
                <a:spcPct val="99400"/>
              </a:lnSpc>
              <a:buAutoNum type="arabicPeriod"/>
              <a:tabLst>
                <a:tab pos="598805" algn="l"/>
                <a:tab pos="2162175" algn="l"/>
                <a:tab pos="2553335" algn="l"/>
                <a:tab pos="3530600" algn="l"/>
                <a:tab pos="3921125" algn="l"/>
                <a:tab pos="4898390" algn="l"/>
                <a:tab pos="5485130" algn="l"/>
                <a:tab pos="5680710" algn="l"/>
                <a:tab pos="5875655" algn="l"/>
                <a:tab pos="6462395" algn="l"/>
                <a:tab pos="7439659" algn="l"/>
                <a:tab pos="7830184" algn="l"/>
                <a:tab pos="8221345" algn="l"/>
              </a:tabLst>
            </a:pPr>
            <a:r>
              <a:rPr sz="285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Security:</a:t>
            </a:r>
            <a:r>
              <a:rPr lang="en-US" sz="285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lang="en-US" sz="28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encryption</a:t>
            </a:r>
            <a:r>
              <a:rPr lang="en-US" sz="28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lang="en-US" sz="285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access</a:t>
            </a:r>
            <a:r>
              <a:rPr lang="en-US" sz="28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325" dirty="0">
                <a:solidFill>
                  <a:srgbClr val="FFFFFF"/>
                </a:solidFill>
                <a:latin typeface="Microsoft Sans Serif"/>
                <a:cs typeface="Microsoft Sans Serif"/>
              </a:rPr>
              <a:t>controls, </a:t>
            </a:r>
            <a:r>
              <a:rPr sz="285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digital</a:t>
            </a:r>
            <a:r>
              <a:rPr lang="en-US" sz="285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archives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enhance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340" dirty="0">
                <a:solidFill>
                  <a:srgbClr val="FFFFFF"/>
                </a:solidFill>
                <a:latin typeface="Microsoft Sans Serif"/>
                <a:cs typeface="Microsoft Sans Serif"/>
              </a:rPr>
              <a:t>security,</a:t>
            </a:r>
            <a:r>
              <a:rPr lang="en-US" sz="2850" spc="3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protecting </a:t>
            </a:r>
            <a:r>
              <a:rPr sz="285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sensitive</a:t>
            </a:r>
            <a:r>
              <a:rPr lang="en-US" sz="285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</a:t>
            </a:r>
            <a:r>
              <a:rPr lang="en-US" sz="28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43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student</a:t>
            </a:r>
            <a:r>
              <a:rPr lang="en-US" sz="28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8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50" spc="340" dirty="0">
                <a:solidFill>
                  <a:srgbClr val="FFFFFF"/>
                </a:solidFill>
                <a:latin typeface="Microsoft Sans Serif"/>
                <a:cs typeface="Microsoft Sans Serif"/>
              </a:rPr>
              <a:t>faculty </a:t>
            </a:r>
            <a:r>
              <a:rPr sz="28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records.</a:t>
            </a:r>
            <a:endParaRPr sz="28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8531" y="431717"/>
            <a:ext cx="4394835" cy="596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39720" algn="l"/>
              </a:tabLst>
            </a:pPr>
            <a:r>
              <a:rPr sz="3750" spc="-340" dirty="0">
                <a:latin typeface="Microsoft Sans Serif"/>
                <a:cs typeface="Microsoft Sans Serif"/>
              </a:rPr>
              <a:t>LITERATURE</a:t>
            </a:r>
            <a:r>
              <a:rPr sz="3750" dirty="0">
                <a:latin typeface="Microsoft Sans Serif"/>
                <a:cs typeface="Microsoft Sans Serif"/>
              </a:rPr>
              <a:t>	</a:t>
            </a:r>
            <a:r>
              <a:rPr sz="3750" spc="-465" dirty="0">
                <a:latin typeface="Microsoft Sans Serif"/>
                <a:cs typeface="Microsoft Sans Serif"/>
              </a:rPr>
              <a:t>REVIEW</a:t>
            </a:r>
            <a:endParaRPr sz="375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8438" y="1353465"/>
            <a:ext cx="7915274" cy="82581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708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95"/>
              </a:spcBef>
            </a:pPr>
            <a:r>
              <a:rPr sz="3750" dirty="0"/>
              <a:t>ADOPTED</a:t>
            </a:r>
            <a:r>
              <a:rPr sz="3750" spc="-345" dirty="0"/>
              <a:t> </a:t>
            </a:r>
            <a:r>
              <a:rPr sz="3750" spc="-40" dirty="0"/>
              <a:t>METHODOLOGY</a:t>
            </a:r>
            <a:endParaRPr sz="3750"/>
          </a:p>
        </p:txBody>
      </p:sp>
      <p:grpSp>
        <p:nvGrpSpPr>
          <p:cNvPr id="3" name="object 3"/>
          <p:cNvGrpSpPr/>
          <p:nvPr/>
        </p:nvGrpSpPr>
        <p:grpSpPr>
          <a:xfrm>
            <a:off x="2375941" y="1344489"/>
            <a:ext cx="15652115" cy="8124825"/>
            <a:chOff x="2375941" y="1344489"/>
            <a:chExt cx="15652115" cy="812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9564" y="2141969"/>
              <a:ext cx="5324474" cy="63436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477873" y="716067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5"/>
                  </a:lnTo>
                  <a:lnTo>
                    <a:pt x="1770507" y="2298105"/>
                  </a:lnTo>
                  <a:lnTo>
                    <a:pt x="3540252" y="2298105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99536" y="8183880"/>
              <a:ext cx="460248" cy="9479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68983" y="7153774"/>
              <a:ext cx="3543300" cy="23116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75941" y="1344489"/>
              <a:ext cx="9143999" cy="81248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708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95"/>
              </a:spcBef>
            </a:pPr>
            <a:r>
              <a:rPr sz="3750" dirty="0"/>
              <a:t>WHY</a:t>
            </a:r>
            <a:r>
              <a:rPr sz="3750" spc="-200" dirty="0"/>
              <a:t> </a:t>
            </a:r>
            <a:r>
              <a:rPr sz="3750" dirty="0"/>
              <a:t>THE</a:t>
            </a:r>
            <a:r>
              <a:rPr sz="3750" spc="-200" dirty="0"/>
              <a:t> </a:t>
            </a:r>
            <a:r>
              <a:rPr sz="3750" dirty="0"/>
              <a:t>AGILE</a:t>
            </a:r>
            <a:r>
              <a:rPr sz="3750" spc="-195" dirty="0"/>
              <a:t> </a:t>
            </a:r>
            <a:r>
              <a:rPr sz="3750" spc="-35" dirty="0"/>
              <a:t>METHODOLOGY</a:t>
            </a:r>
            <a:endParaRPr sz="3750"/>
          </a:p>
        </p:txBody>
      </p:sp>
      <p:grpSp>
        <p:nvGrpSpPr>
          <p:cNvPr id="3" name="object 3"/>
          <p:cNvGrpSpPr/>
          <p:nvPr/>
        </p:nvGrpSpPr>
        <p:grpSpPr>
          <a:xfrm>
            <a:off x="8805671" y="1612392"/>
            <a:ext cx="9222105" cy="7856220"/>
            <a:chOff x="8805671" y="1612392"/>
            <a:chExt cx="9222105" cy="78562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9564" y="2141969"/>
              <a:ext cx="5324474" cy="63436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477872" y="716067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5"/>
                  </a:lnTo>
                  <a:lnTo>
                    <a:pt x="1770507" y="2298105"/>
                  </a:lnTo>
                  <a:lnTo>
                    <a:pt x="3540252" y="2298105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68983" y="7153774"/>
              <a:ext cx="3543300" cy="231166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66662" y="3077605"/>
            <a:ext cx="10657205" cy="31399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This</a:t>
            </a:r>
            <a:r>
              <a:rPr sz="2900" spc="-2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approach</a:t>
            </a:r>
            <a:r>
              <a:rPr sz="2900" spc="-2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sz="2900" spc="-2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onsolas"/>
                <a:cs typeface="Consolas"/>
              </a:rPr>
              <a:t>straightforward</a:t>
            </a:r>
            <a:r>
              <a:rPr sz="2900" spc="-2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lang="en-US" sz="2900" spc="-25" dirty="0"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comprehend</a:t>
            </a:r>
            <a:r>
              <a:rPr sz="2900" spc="-1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since</a:t>
            </a:r>
            <a:r>
              <a:rPr sz="2900" spc="-1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each</a:t>
            </a:r>
            <a:r>
              <a:rPr sz="2900" spc="-1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step</a:t>
            </a:r>
            <a:r>
              <a:rPr sz="2900" spc="-1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has</a:t>
            </a:r>
            <a:r>
              <a:rPr sz="2900" spc="-1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2900" spc="-1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distinct</a:t>
            </a:r>
            <a:r>
              <a:rPr sz="2900" spc="-1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onsolas"/>
                <a:cs typeface="Consolas"/>
              </a:rPr>
              <a:t>deliverable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90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review</a:t>
            </a:r>
            <a:r>
              <a:rPr sz="290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procedure,</a:t>
            </a:r>
            <a:r>
              <a:rPr sz="290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lang="en-US" sz="2900" spc="-25" dirty="0"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each</a:t>
            </a:r>
            <a:r>
              <a:rPr sz="290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phase</a:t>
            </a:r>
            <a:r>
              <a:rPr sz="290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sz="290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done</a:t>
            </a:r>
            <a:r>
              <a:rPr sz="290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one</a:t>
            </a:r>
            <a:r>
              <a:rPr sz="290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at</a:t>
            </a:r>
            <a:r>
              <a:rPr sz="290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290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time.</a:t>
            </a:r>
            <a:r>
              <a:rPr sz="290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Using</a:t>
            </a:r>
            <a:r>
              <a:rPr sz="290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this</a:t>
            </a:r>
            <a:r>
              <a:rPr sz="290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onsolas"/>
                <a:cs typeface="Consolas"/>
              </a:rPr>
              <a:t>approach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makes</a:t>
            </a:r>
            <a:r>
              <a:rPr sz="2900" spc="-1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it</a:t>
            </a:r>
            <a:r>
              <a:rPr sz="2900" spc="-1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easy</a:t>
            </a:r>
            <a:r>
              <a:rPr sz="2900" spc="-1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because</a:t>
            </a:r>
            <a:r>
              <a:rPr sz="2900" spc="-1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Consolas"/>
                <a:cs typeface="Consolas"/>
              </a:rPr>
              <a:t>it</a:t>
            </a:r>
            <a:r>
              <a:rPr lang="en-US" sz="2900" spc="-25" dirty="0"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tells</a:t>
            </a:r>
            <a:r>
              <a:rPr sz="2900" spc="-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you</a:t>
            </a:r>
            <a:r>
              <a:rPr sz="29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what</a:t>
            </a:r>
            <a:r>
              <a:rPr sz="29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9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do</a:t>
            </a:r>
            <a:r>
              <a:rPr sz="29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step</a:t>
            </a:r>
            <a:r>
              <a:rPr sz="2900" spc="-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by</a:t>
            </a:r>
            <a:r>
              <a:rPr sz="29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step.</a:t>
            </a:r>
            <a:r>
              <a:rPr sz="29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It</a:t>
            </a:r>
            <a:r>
              <a:rPr sz="29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sz="29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an</a:t>
            </a:r>
            <a:r>
              <a:rPr sz="2900" spc="-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onsolas"/>
                <a:cs typeface="Consolas"/>
              </a:rPr>
              <a:t>iterative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approach</a:t>
            </a:r>
            <a:r>
              <a:rPr sz="290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that</a:t>
            </a:r>
            <a:r>
              <a:rPr sz="290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focuses</a:t>
            </a:r>
            <a:r>
              <a:rPr sz="290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r>
              <a:rPr lang="en-US" sz="2900" dirty="0">
                <a:latin typeface="Consolas"/>
                <a:cs typeface="Consolas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onsolas"/>
                <a:cs typeface="Consolas"/>
              </a:rPr>
              <a:t>collaboration,</a:t>
            </a:r>
            <a:r>
              <a:rPr sz="290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customer</a:t>
            </a:r>
            <a:r>
              <a:rPr sz="2900" spc="-2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feedback,</a:t>
            </a:r>
            <a:r>
              <a:rPr sz="290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900" spc="-2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onsolas"/>
                <a:cs typeface="Consolas"/>
              </a:rPr>
              <a:t>incremental</a:t>
            </a:r>
            <a:r>
              <a:rPr lang="en-US" sz="2900" dirty="0">
                <a:latin typeface="Consolas"/>
                <a:cs typeface="Consolas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onsolas"/>
                <a:cs typeface="Consolas"/>
              </a:rPr>
              <a:t>deliveries.</a:t>
            </a:r>
            <a:endParaRPr sz="29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9545" y="1411211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86" y="1435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19659" y="20167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40115" y="2169775"/>
            <a:ext cx="4104640" cy="183705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7130"/>
              </a:lnSpc>
              <a:spcBef>
                <a:spcPts val="200"/>
              </a:spcBef>
            </a:pPr>
            <a:r>
              <a:rPr sz="5950" dirty="0"/>
              <a:t>TOOLS</a:t>
            </a:r>
            <a:r>
              <a:rPr sz="5950" spc="-415" dirty="0"/>
              <a:t> </a:t>
            </a:r>
            <a:r>
              <a:rPr sz="5950" spc="-25" dirty="0"/>
              <a:t>AND </a:t>
            </a:r>
            <a:r>
              <a:rPr sz="5950" spc="-75" dirty="0"/>
              <a:t>TECHNIQUES</a:t>
            </a:r>
            <a:endParaRPr sz="5950"/>
          </a:p>
        </p:txBody>
      </p:sp>
      <p:grpSp>
        <p:nvGrpSpPr>
          <p:cNvPr id="10" name="object 10"/>
          <p:cNvGrpSpPr/>
          <p:nvPr/>
        </p:nvGrpSpPr>
        <p:grpSpPr>
          <a:xfrm>
            <a:off x="11202187" y="2720200"/>
            <a:ext cx="6410960" cy="7249795"/>
            <a:chOff x="11202187" y="2720200"/>
            <a:chExt cx="6410960" cy="724979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02187" y="2720200"/>
              <a:ext cx="5362574" cy="52366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063472" y="7662303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063498" y="7661589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6976" y="8686800"/>
              <a:ext cx="487680" cy="94488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5008" y="8686800"/>
              <a:ext cx="460248" cy="94488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1767" y="8686800"/>
              <a:ext cx="649223" cy="9448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54455" y="7655414"/>
              <a:ext cx="3543300" cy="231165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848827" y="4314520"/>
            <a:ext cx="9253220" cy="27000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HTML,</a:t>
            </a:r>
            <a:r>
              <a:rPr sz="290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CSS</a:t>
            </a:r>
            <a:r>
              <a:rPr sz="290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90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JavaScript</a:t>
            </a:r>
            <a:r>
              <a:rPr sz="290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are</a:t>
            </a:r>
            <a:r>
              <a:rPr sz="290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used</a:t>
            </a:r>
            <a:r>
              <a:rPr sz="290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endParaRPr sz="2900" dirty="0">
              <a:latin typeface="Consolas"/>
              <a:cs typeface="Consolas"/>
            </a:endParaRPr>
          </a:p>
          <a:p>
            <a:pPr marL="12700" marR="1208405">
              <a:lnSpc>
                <a:spcPct val="101299"/>
              </a:lnSpc>
            </a:pP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2900" spc="-1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spc="-40" dirty="0">
                <a:solidFill>
                  <a:srgbClr val="FFFFFF"/>
                </a:solidFill>
                <a:latin typeface="Consolas"/>
                <a:cs typeface="Consolas"/>
              </a:rPr>
              <a:t>front-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end</a:t>
            </a:r>
            <a:r>
              <a:rPr sz="290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2900" spc="-1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structure,</a:t>
            </a:r>
            <a:r>
              <a:rPr sz="290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styling</a:t>
            </a:r>
            <a:r>
              <a:rPr sz="290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Consolas"/>
                <a:cs typeface="Consolas"/>
              </a:rPr>
              <a:t>and </a:t>
            </a:r>
            <a:r>
              <a:rPr sz="2900" spc="-10" dirty="0">
                <a:solidFill>
                  <a:srgbClr val="FFFFFF"/>
                </a:solidFill>
                <a:latin typeface="Consolas"/>
                <a:cs typeface="Consolas"/>
              </a:rPr>
              <a:t>interactivity.</a:t>
            </a:r>
            <a:r>
              <a:rPr sz="290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Laravel</a:t>
            </a:r>
            <a:r>
              <a:rPr sz="2900" spc="-2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90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MySQL</a:t>
            </a:r>
            <a:r>
              <a:rPr sz="2900" spc="-2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Consolas"/>
                <a:cs typeface="Consolas"/>
              </a:rPr>
              <a:t>are</a:t>
            </a:r>
            <a:endParaRPr sz="2900" dirty="0">
              <a:latin typeface="Consolas"/>
              <a:cs typeface="Consolas"/>
            </a:endParaRPr>
          </a:p>
          <a:p>
            <a:pPr marL="12700" marR="405765">
              <a:lnSpc>
                <a:spcPct val="101299"/>
              </a:lnSpc>
            </a:pP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used</a:t>
            </a:r>
            <a:r>
              <a:rPr sz="2900" spc="-1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as</a:t>
            </a:r>
            <a:r>
              <a:rPr sz="2900" spc="-1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spc="-40" dirty="0">
                <a:solidFill>
                  <a:srgbClr val="FFFFFF"/>
                </a:solidFill>
                <a:latin typeface="Consolas"/>
                <a:cs typeface="Consolas"/>
              </a:rPr>
              <a:t>back-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end</a:t>
            </a:r>
            <a:r>
              <a:rPr sz="2900" spc="-1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900" spc="-1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store/access</a:t>
            </a:r>
            <a:r>
              <a:rPr sz="2900" spc="-1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data</a:t>
            </a:r>
            <a:r>
              <a:rPr sz="2900" spc="-1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from</a:t>
            </a:r>
            <a:r>
              <a:rPr sz="2900" spc="-1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spc="-50" dirty="0">
                <a:solidFill>
                  <a:srgbClr val="FFFFFF"/>
                </a:solidFill>
                <a:latin typeface="Consolas"/>
                <a:cs typeface="Consolas"/>
              </a:rPr>
              <a:t>a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database.</a:t>
            </a:r>
            <a:r>
              <a:rPr sz="2900" spc="-2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Together</a:t>
            </a:r>
            <a:r>
              <a:rPr sz="2900" spc="-2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these</a:t>
            </a:r>
            <a:r>
              <a:rPr sz="2900" spc="-2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onsolas"/>
                <a:cs typeface="Consolas"/>
              </a:rPr>
              <a:t>tools</a:t>
            </a:r>
            <a:r>
              <a:rPr lang="en-US" sz="2900" spc="-10" dirty="0"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allow</a:t>
            </a:r>
            <a:r>
              <a:rPr sz="2900" spc="-2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290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complete</a:t>
            </a:r>
            <a:r>
              <a:rPr sz="2900" spc="-2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web</a:t>
            </a:r>
            <a:r>
              <a:rPr sz="290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FFFFFF"/>
                </a:solidFill>
                <a:latin typeface="Consolas"/>
                <a:cs typeface="Consolas"/>
              </a:rPr>
              <a:t>application</a:t>
            </a:r>
            <a:r>
              <a:rPr sz="290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onsolas"/>
                <a:cs typeface="Consolas"/>
              </a:rPr>
              <a:t>development</a:t>
            </a:r>
            <a:endParaRPr sz="29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Custom</PresentationFormat>
  <Slides>29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DESIGN AND IMPLEMENTATION OF DIGITALIZATION AND ARCHIVAL SYSTEM USING BARCODE SCANNER FOR BAZE UNIVERSITY</vt:lpstr>
      <vt:lpstr>Introduction</vt:lpstr>
      <vt:lpstr>PROBLEM STATEMENT</vt:lpstr>
      <vt:lpstr>AIM AND OBJECTIVES</vt:lpstr>
      <vt:lpstr>SIGNIFICANCE OF THE STUDY</vt:lpstr>
      <vt:lpstr>LITERATURE REVIEW</vt:lpstr>
      <vt:lpstr>ADOPTED METHODOLOGY</vt:lpstr>
      <vt:lpstr>WHY THE AGILE METHODOLOGY</vt:lpstr>
      <vt:lpstr>TOOLS AND TECHNIQUES</vt:lpstr>
      <vt:lpstr>REQUIREMENT SPECIFICATIONS</vt:lpstr>
      <vt:lpstr>REQUIREMENT SPECIFICATIONS</vt:lpstr>
      <vt:lpstr>REQUIREMENT SPECIFICATIONS</vt:lpstr>
      <vt:lpstr>PowerPoint Presentation</vt:lpstr>
      <vt:lpstr>PowerPoint Presentation</vt:lpstr>
      <vt:lpstr>UML DIAGRAMS</vt:lpstr>
      <vt:lpstr>UML DIAGRAMS</vt:lpstr>
      <vt:lpstr>UML DIAGRAMS</vt:lpstr>
      <vt:lpstr>TESTING</vt:lpstr>
      <vt:lpstr>TESTING</vt:lpstr>
      <vt:lpstr>TESTING</vt:lpstr>
      <vt:lpstr>TESTING</vt:lpstr>
      <vt:lpstr>TESTING</vt:lpstr>
      <vt:lpstr>TESTING</vt:lpstr>
      <vt:lpstr>TESTING</vt:lpstr>
      <vt:lpstr>TESTING</vt:lpstr>
      <vt:lpstr>PowerPoint Presentation</vt:lpstr>
      <vt:lpstr>Conclusion</vt:lpstr>
      <vt:lpstr>REFERENCES</vt:lpstr>
      <vt:lpstr>Thank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IMPLEMENTATION OF DIGITALIZATION AND ARCHIVAL SYSTEM USING BARCODE SCANNER FOR BAZE UNIVERSITY</dc:title>
  <cp:lastModifiedBy>sadiqabdunuhu@gmail.com</cp:lastModifiedBy>
  <cp:revision>1</cp:revision>
  <dcterms:created xsi:type="dcterms:W3CDTF">2024-09-22T23:12:50Z</dcterms:created>
  <dcterms:modified xsi:type="dcterms:W3CDTF">2024-09-22T23:28:47Z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2024-09-19T00:00:00Z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2024-09-22T00:00:00Z</vt:filetime>
  </property>
  <property fmtid="{D5CDD505-2E9C-101B-9397-08002B2CF9AE}" pid="5" name="Producer">
    <vt:lpwstr>GPL Ghostscript 10.02.0</vt:lpwstr>
  </property>
</Properties>
</file>